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17" r:id="rId2"/>
    <p:sldMasterId id="2147483722" r:id="rId3"/>
    <p:sldMasterId id="2147483729" r:id="rId4"/>
  </p:sldMasterIdLst>
  <p:notesMasterIdLst>
    <p:notesMasterId r:id="rId17"/>
  </p:notesMasterIdLst>
  <p:sldIdLst>
    <p:sldId id="294" r:id="rId5"/>
    <p:sldId id="291" r:id="rId6"/>
    <p:sldId id="299" r:id="rId7"/>
    <p:sldId id="261" r:id="rId8"/>
    <p:sldId id="297" r:id="rId9"/>
    <p:sldId id="262" r:id="rId10"/>
    <p:sldId id="300" r:id="rId11"/>
    <p:sldId id="263" r:id="rId12"/>
    <p:sldId id="301" r:id="rId13"/>
    <p:sldId id="264" r:id="rId14"/>
    <p:sldId id="298" r:id="rId15"/>
    <p:sldId id="29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63" autoAdjust="0"/>
    <p:restoredTop sz="95448" autoAdjust="0"/>
  </p:normalViewPr>
  <p:slideViewPr>
    <p:cSldViewPr snapToGrid="0">
      <p:cViewPr varScale="1">
        <p:scale>
          <a:sx n="74" d="100"/>
          <a:sy n="74" d="100"/>
        </p:scale>
        <p:origin x="-462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6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 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 "/>
              </a:defRPr>
            </a:lvl1pPr>
          </a:lstStyle>
          <a:p>
            <a:fld id="{9DC00FA4-AAEB-4385-986B-8A9CF51541E7}" type="datetimeFigureOut">
              <a:rPr lang="en-US" smtClean="0"/>
              <a:pPr/>
              <a:t>13-Nov-23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 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 "/>
              </a:defRPr>
            </a:lvl1pPr>
          </a:lstStyle>
          <a:p>
            <a:fld id="{A852A60D-B79C-44FE-8EB2-0F87FC0647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949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 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 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 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 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 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66346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66346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8" name="Google Shape;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51321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26696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26696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" name="Google Shape;1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7883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" name="Google Shape;1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7883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54468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54468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 - FAO and Zero Hunger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0" y="4437114"/>
            <a:ext cx="12192000" cy="657645"/>
          </a:xfrm>
          <a:prstGeom prst="rect">
            <a:avLst/>
          </a:prstGeom>
        </p:spPr>
        <p:txBody>
          <a:bodyPr lIns="1224000" tIns="46800" rIns="1224000" bIns="0" anchor="t" anchorCtr="0"/>
          <a:lstStyle>
            <a:lvl1pPr algn="l">
              <a:defRPr sz="3800">
                <a:solidFill>
                  <a:srgbClr val="5792C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 - Option 2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5085185"/>
            <a:ext cx="12192000" cy="360040"/>
          </a:xfrm>
          <a:prstGeom prst="rect">
            <a:avLst/>
          </a:prstGeom>
        </p:spPr>
        <p:txBody>
          <a:bodyPr lIns="1224000" tIns="0" rIns="2160000" anchor="t" anchorCtr="0"/>
          <a:lstStyle>
            <a:lvl1pPr marL="0" indent="0" algn="l">
              <a:buNone/>
              <a:defRPr sz="2200"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589242"/>
            <a:ext cx="8832304" cy="360039"/>
          </a:xfrm>
          <a:prstGeom prst="rect">
            <a:avLst/>
          </a:prstGeom>
        </p:spPr>
        <p:txBody>
          <a:bodyPr lIns="1224000" rIns="0"/>
          <a:lstStyle>
            <a:lvl1pPr marL="0" indent="0">
              <a:buFontTx/>
              <a:buNone/>
              <a:defRPr sz="1600" b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Name of the presenter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907371"/>
            <a:ext cx="8832296" cy="373406"/>
          </a:xfrm>
          <a:prstGeom prst="rect">
            <a:avLst/>
          </a:prstGeom>
        </p:spPr>
        <p:txBody>
          <a:bodyPr lIns="1224000" rIns="0"/>
          <a:lstStyle>
            <a:lvl1pPr marL="0" indent="0">
              <a:buFontTx/>
              <a:buNone/>
              <a:defRPr sz="1600" b="0" i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Title, Organization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1778" y="5833200"/>
            <a:ext cx="2280847" cy="720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356551"/>
            <a:ext cx="12192000" cy="2921496"/>
          </a:xfrm>
          <a:prstGeom prst="rect">
            <a:avLst/>
          </a:prstGeom>
          <a:solidFill>
            <a:srgbClr val="79B9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1" y="1439661"/>
            <a:ext cx="9376039" cy="285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1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8256240" y="1763564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6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8256240" y="4027923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xmlns="" id="{196904FE-A34D-024F-87C3-7F0E775D27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80732"/>
            <a:ext cx="12192000" cy="410425"/>
          </a:xfrm>
          <a:prstGeom prst="rect">
            <a:avLst/>
          </a:prstGeom>
          <a:solidFill>
            <a:srgbClr val="5792C9">
              <a:alpha val="21000"/>
            </a:srgbClr>
          </a:solidFill>
        </p:spPr>
        <p:txBody>
          <a:bodyPr lIns="2160000" rIns="540000" anchor="ctr" anchorCtr="0"/>
          <a:lstStyle>
            <a:lvl1pPr marL="0" indent="0" algn="r">
              <a:buFontTx/>
              <a:buNone/>
              <a:defRPr sz="1051" b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PPT TITLE </a:t>
            </a:r>
            <a:r>
              <a:rPr lang="it-IT" b="1" dirty="0"/>
              <a:t>|</a:t>
            </a:r>
            <a:r>
              <a:rPr lang="it-IT" dirty="0"/>
              <a:t> </a:t>
            </a:r>
            <a:r>
              <a:rPr lang="it-IT" dirty="0" err="1"/>
              <a:t>Section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xmlns="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2267615"/>
            <a:ext cx="7824192" cy="3744417"/>
          </a:xfrm>
          <a:prstGeom prst="rect">
            <a:avLst/>
          </a:prstGeom>
        </p:spPr>
        <p:txBody>
          <a:bodyPr lIns="540000" tIns="0" rIns="1224000" anchor="t" anchorCtr="0"/>
          <a:lstStyle>
            <a:lvl1pPr marL="0" indent="0" algn="l">
              <a:buNone/>
              <a:defRPr sz="1500">
                <a:latin typeface="Arial" panose="020B0604020202020204" pitchFamily="34" charset="0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Click to edit txt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xmlns="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537" y="1763560"/>
            <a:ext cx="7841961" cy="3600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1651" b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83645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EA26912F-EE60-0E4E-8A8F-95B31547CC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2267620"/>
            <a:ext cx="12192001" cy="3744419"/>
          </a:xfrm>
          <a:prstGeom prst="rect">
            <a:avLst/>
          </a:prstGeom>
        </p:spPr>
        <p:txBody>
          <a:bodyPr lIns="540000" tIns="0" rIns="540000" bIns="720000" numCol="2" spcCol="720000" anchor="t" anchorCtr="0"/>
          <a:lstStyle>
            <a:lvl1pPr marL="457189" indent="-457189" algn="l">
              <a:buClr>
                <a:srgbClr val="5792C9"/>
              </a:buClr>
              <a:buFont typeface="Wingdings" pitchFamily="2" charset="2"/>
              <a:buChar char="§"/>
              <a:defRPr sz="1500">
                <a:latin typeface="Arial" panose="020B0604020202020204" pitchFamily="34" charset="0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Click to edit txt (</a:t>
            </a:r>
            <a:r>
              <a:rPr lang="it-IT" dirty="0"/>
              <a:t>2 </a:t>
            </a:r>
            <a:r>
              <a:rPr lang="it-IT" dirty="0" err="1"/>
              <a:t>columns</a:t>
            </a:r>
            <a:r>
              <a:rPr lang="it-IT" dirty="0"/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it-IT" b="1" dirty="0" err="1"/>
              <a:t>Lorem</a:t>
            </a:r>
            <a:r>
              <a:rPr lang="it-IT" b="1" dirty="0"/>
              <a:t> </a:t>
            </a:r>
            <a:r>
              <a:rPr lang="it-IT" b="1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: </a:t>
            </a:r>
          </a:p>
          <a:p>
            <a:pPr marL="342900" indent="-342900">
              <a:buClr>
                <a:srgbClr val="5792C9"/>
              </a:buClr>
              <a:buFont typeface="Wingdings" pitchFamily="2" charset="2"/>
              <a:buChar char="§"/>
            </a:pPr>
            <a:r>
              <a:rPr lang="it-IT" dirty="0"/>
              <a:t>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</a:t>
            </a:r>
            <a:r>
              <a:rPr lang="it-IT" dirty="0" err="1"/>
              <a:t>commodo</a:t>
            </a:r>
            <a:r>
              <a:rPr lang="it-IT" dirty="0"/>
              <a:t> </a:t>
            </a:r>
            <a:r>
              <a:rPr lang="it-IT" dirty="0" err="1"/>
              <a:t>consequat</a:t>
            </a:r>
            <a:r>
              <a:rPr lang="it-IT" dirty="0"/>
              <a:t>. </a:t>
            </a:r>
          </a:p>
          <a:p>
            <a:pPr marL="342900" indent="-342900">
              <a:buClr>
                <a:srgbClr val="5792C9"/>
              </a:buClr>
              <a:buFont typeface="Wingdings" pitchFamily="2" charset="2"/>
              <a:buChar char="§"/>
            </a:pP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r>
              <a:rPr lang="it-IT" b="1" dirty="0" err="1"/>
              <a:t>Lorem</a:t>
            </a:r>
            <a:r>
              <a:rPr lang="it-IT" b="1" dirty="0"/>
              <a:t> </a:t>
            </a:r>
            <a:r>
              <a:rPr lang="it-IT" b="1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nostrum </a:t>
            </a:r>
            <a:r>
              <a:rPr lang="it-IT" dirty="0" err="1"/>
              <a:t>exercitationem</a:t>
            </a:r>
            <a:r>
              <a:rPr lang="it-IT" dirty="0"/>
              <a:t> </a:t>
            </a:r>
            <a:r>
              <a:rPr lang="it-IT" dirty="0" err="1"/>
              <a:t>ullam</a:t>
            </a:r>
            <a:r>
              <a:rPr lang="it-IT" dirty="0"/>
              <a:t> </a:t>
            </a:r>
            <a:r>
              <a:rPr lang="it-IT" dirty="0" err="1"/>
              <a:t>corporis</a:t>
            </a:r>
            <a:r>
              <a:rPr lang="it-IT" dirty="0"/>
              <a:t> </a:t>
            </a:r>
            <a:r>
              <a:rPr lang="it-IT" dirty="0" err="1"/>
              <a:t>suscipit</a:t>
            </a:r>
            <a:r>
              <a:rPr lang="it-IT" dirty="0"/>
              <a:t> </a:t>
            </a:r>
            <a:r>
              <a:rPr lang="it-IT" dirty="0" err="1"/>
              <a:t>laboriosam</a:t>
            </a:r>
            <a:r>
              <a:rPr lang="it-IT" dirty="0"/>
              <a:t>,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aliquid</a:t>
            </a:r>
            <a:r>
              <a:rPr lang="it-IT" dirty="0"/>
              <a:t> ex ea </a:t>
            </a:r>
            <a:r>
              <a:rPr lang="it-IT" dirty="0" err="1"/>
              <a:t>commodi</a:t>
            </a:r>
            <a:r>
              <a:rPr lang="it-IT" dirty="0"/>
              <a:t> </a:t>
            </a:r>
            <a:r>
              <a:rPr lang="it-IT" dirty="0" err="1"/>
              <a:t>consequatur</a:t>
            </a:r>
            <a:r>
              <a:rPr lang="it-IT" dirty="0"/>
              <a:t>.</a:t>
            </a:r>
          </a:p>
          <a:p>
            <a:r>
              <a:rPr lang="it-IT" b="1" dirty="0" err="1"/>
              <a:t>Lorem</a:t>
            </a:r>
            <a:r>
              <a:rPr lang="it-IT" b="1" dirty="0"/>
              <a:t> </a:t>
            </a:r>
            <a:r>
              <a:rPr lang="it-IT" b="1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nostrum </a:t>
            </a:r>
            <a:r>
              <a:rPr lang="it-IT" dirty="0" err="1"/>
              <a:t>exercitationem</a:t>
            </a:r>
            <a:r>
              <a:rPr lang="it-IT" dirty="0"/>
              <a:t> </a:t>
            </a:r>
            <a:r>
              <a:rPr lang="it-IT" dirty="0" err="1"/>
              <a:t>ullam</a:t>
            </a:r>
            <a:r>
              <a:rPr lang="it-IT" dirty="0"/>
              <a:t> </a:t>
            </a:r>
            <a:r>
              <a:rPr lang="it-IT" dirty="0" err="1"/>
              <a:t>corporis</a:t>
            </a:r>
            <a:r>
              <a:rPr lang="it-IT" dirty="0"/>
              <a:t> </a:t>
            </a:r>
            <a:r>
              <a:rPr lang="it-IT" dirty="0" err="1"/>
              <a:t>suscipit</a:t>
            </a:r>
            <a:r>
              <a:rPr lang="it-IT" dirty="0"/>
              <a:t> </a:t>
            </a:r>
            <a:r>
              <a:rPr lang="it-IT" dirty="0" err="1"/>
              <a:t>laboriosam</a:t>
            </a:r>
            <a:r>
              <a:rPr lang="it-IT" dirty="0"/>
              <a:t>,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aliquid</a:t>
            </a:r>
            <a:r>
              <a:rPr lang="it-IT" dirty="0"/>
              <a:t> ex ea </a:t>
            </a:r>
            <a:r>
              <a:rPr lang="it-IT" dirty="0" err="1"/>
              <a:t>commodi</a:t>
            </a:r>
            <a:r>
              <a:rPr lang="it-IT" dirty="0"/>
              <a:t> </a:t>
            </a:r>
            <a:r>
              <a:rPr lang="it-IT" dirty="0" err="1"/>
              <a:t>consequatur</a:t>
            </a:r>
            <a:r>
              <a:rPr lang="it-IT" dirty="0"/>
              <a:t>.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xmlns="" id="{B3766441-E5F4-154E-B3C0-A66B6AA9E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538" y="1763560"/>
            <a:ext cx="12204523" cy="360040"/>
          </a:xfrm>
          <a:prstGeom prst="rect">
            <a:avLst/>
          </a:prstGeom>
          <a:noFill/>
        </p:spPr>
        <p:txBody>
          <a:bodyPr vert="horz" lIns="540000" tIns="0" rIns="2880000" bIns="45720" rtlCol="0" anchor="t" anchorCtr="0">
            <a:noAutofit/>
          </a:bodyPr>
          <a:lstStyle>
            <a:lvl1pPr>
              <a:defRPr sz="1651" b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xmlns="" id="{02FC7541-8AA0-E444-B27C-A8D17B21AF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980732"/>
            <a:ext cx="12192000" cy="410425"/>
          </a:xfrm>
          <a:prstGeom prst="rect">
            <a:avLst/>
          </a:prstGeom>
          <a:solidFill>
            <a:srgbClr val="5792C9">
              <a:alpha val="21000"/>
            </a:srgbClr>
          </a:solidFill>
        </p:spPr>
        <p:txBody>
          <a:bodyPr lIns="2160000" rIns="540000" anchor="ctr" anchorCtr="0"/>
          <a:lstStyle>
            <a:lvl1pPr marL="0" indent="0" algn="r">
              <a:buFontTx/>
              <a:buNone/>
              <a:defRPr sz="1051" b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PPT TITLE </a:t>
            </a:r>
            <a:r>
              <a:rPr lang="it-IT" b="1" dirty="0"/>
              <a:t>|</a:t>
            </a:r>
            <a:r>
              <a:rPr lang="it-IT" dirty="0"/>
              <a:t> </a:t>
            </a:r>
            <a:r>
              <a:rPr lang="it-IT" dirty="0" err="1"/>
              <a:t>Section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736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030731" y="1741014"/>
            <a:ext cx="3681895" cy="4179269"/>
          </a:xfrm>
          <a:prstGeom prst="rect">
            <a:avLst/>
          </a:prstGeom>
          <a:solidFill>
            <a:srgbClr val="5792C9">
              <a:alpha val="21000"/>
            </a:srgbClr>
          </a:solidFill>
        </p:spPr>
        <p:txBody>
          <a:bodyPr vert="horz" lIns="180000" tIns="180000" rIns="180000" bIns="180000" rtlCol="0" anchor="t" anchorCtr="0">
            <a:normAutofit/>
          </a:bodyPr>
          <a:lstStyle>
            <a:lvl1pPr>
              <a:defRPr sz="1351" b="1" baseline="0">
                <a:solidFill>
                  <a:srgbClr val="5792C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txt</a:t>
            </a:r>
            <a:br>
              <a:rPr lang="en-US" dirty="0"/>
            </a:b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xmlns="" id="{CD757D66-E2E8-8844-B264-44E38125D6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980732"/>
            <a:ext cx="12192000" cy="410425"/>
          </a:xfrm>
          <a:prstGeom prst="rect">
            <a:avLst/>
          </a:prstGeom>
          <a:solidFill>
            <a:srgbClr val="5792C9">
              <a:alpha val="21000"/>
            </a:srgbClr>
          </a:solidFill>
        </p:spPr>
        <p:txBody>
          <a:bodyPr lIns="2160000" rIns="540000" anchor="ctr" anchorCtr="0"/>
          <a:lstStyle>
            <a:lvl1pPr marL="0" indent="0" algn="r">
              <a:buFontTx/>
              <a:buNone/>
              <a:defRPr sz="1051" b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PPT TITLE </a:t>
            </a:r>
            <a:r>
              <a:rPr lang="it-IT" b="1" dirty="0"/>
              <a:t>|</a:t>
            </a:r>
            <a:r>
              <a:rPr lang="it-IT" dirty="0"/>
              <a:t> </a:t>
            </a:r>
            <a:r>
              <a:rPr lang="it-IT" dirty="0" err="1"/>
              <a:t>Section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xmlns="" id="{623DA365-03D8-D643-90D3-7672345782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741014"/>
            <a:ext cx="7248128" cy="4179269"/>
          </a:xfrm>
          <a:prstGeom prst="rect">
            <a:avLst/>
          </a:prstGeom>
        </p:spPr>
        <p:txBody>
          <a:bodyPr lIns="540000" tIns="0" rIns="1224000" anchor="t" anchorCtr="0"/>
          <a:lstStyle>
            <a:lvl1pPr marL="457189" indent="-457189" algn="l">
              <a:buClr>
                <a:srgbClr val="5792C9"/>
              </a:buClr>
              <a:buFont typeface="Wingdings" pitchFamily="2" charset="2"/>
              <a:buChar char="§"/>
              <a:defRPr sz="1500">
                <a:latin typeface="Arial" panose="020B0604020202020204" pitchFamily="34" charset="0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Click to edit txt</a:t>
            </a:r>
          </a:p>
          <a:p>
            <a:pPr marL="342900" indent="-342900">
              <a:buClr>
                <a:srgbClr val="5792C9"/>
              </a:buClr>
              <a:buFont typeface="Wingdings" pitchFamily="2" charset="2"/>
              <a:buChar char="§"/>
            </a:pPr>
            <a:r>
              <a:rPr lang="it-IT" dirty="0"/>
              <a:t>LIST </a:t>
            </a: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</a:t>
            </a:r>
          </a:p>
          <a:p>
            <a:pPr marL="342900" indent="-342900">
              <a:buClr>
                <a:srgbClr val="5792C9"/>
              </a:buClr>
              <a:buFont typeface="Wingdings" pitchFamily="2" charset="2"/>
              <a:buChar char="§"/>
            </a:pPr>
            <a:r>
              <a:rPr lang="it-IT" dirty="0"/>
              <a:t>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</a:t>
            </a:r>
            <a:r>
              <a:rPr lang="it-IT" dirty="0" err="1"/>
              <a:t>commodo</a:t>
            </a:r>
            <a:r>
              <a:rPr lang="it-IT" dirty="0"/>
              <a:t> </a:t>
            </a:r>
            <a:r>
              <a:rPr lang="it-IT" dirty="0" err="1"/>
              <a:t>consequat</a:t>
            </a:r>
            <a:r>
              <a:rPr lang="it-IT" dirty="0"/>
              <a:t>. </a:t>
            </a:r>
          </a:p>
          <a:p>
            <a:pPr marL="342900" indent="-342900">
              <a:buClr>
                <a:srgbClr val="5792C9"/>
              </a:buClr>
              <a:buFont typeface="Wingdings" pitchFamily="2" charset="2"/>
              <a:buChar char="§"/>
            </a:pPr>
            <a:r>
              <a:rPr lang="it-IT" dirty="0" err="1"/>
              <a:t>Duis</a:t>
            </a:r>
            <a:r>
              <a:rPr lang="it-IT" dirty="0"/>
              <a:t> </a:t>
            </a:r>
            <a:r>
              <a:rPr lang="it-IT" dirty="0" err="1"/>
              <a:t>aute</a:t>
            </a:r>
            <a:r>
              <a:rPr lang="it-IT" dirty="0"/>
              <a:t> </a:t>
            </a:r>
            <a:r>
              <a:rPr lang="it-IT" dirty="0" err="1"/>
              <a:t>irure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in </a:t>
            </a:r>
            <a:r>
              <a:rPr lang="it-IT" dirty="0" err="1"/>
              <a:t>reprehenderit</a:t>
            </a:r>
            <a:r>
              <a:rPr lang="it-IT" dirty="0"/>
              <a:t> in </a:t>
            </a:r>
            <a:r>
              <a:rPr lang="it-IT" dirty="0" err="1"/>
              <a:t>voluptate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esse </a:t>
            </a:r>
            <a:r>
              <a:rPr lang="it-IT" dirty="0" err="1"/>
              <a:t>cillum</a:t>
            </a:r>
            <a:r>
              <a:rPr lang="it-IT" dirty="0"/>
              <a:t> dolore </a:t>
            </a:r>
            <a:r>
              <a:rPr lang="it-IT" dirty="0" err="1"/>
              <a:t>eu</a:t>
            </a:r>
            <a:r>
              <a:rPr lang="it-IT" dirty="0"/>
              <a:t> </a:t>
            </a:r>
            <a:r>
              <a:rPr lang="it-IT" dirty="0" err="1"/>
              <a:t>fugiat</a:t>
            </a:r>
            <a:r>
              <a:rPr lang="it-IT" dirty="0"/>
              <a:t> nulla </a:t>
            </a:r>
            <a:r>
              <a:rPr lang="it-IT" dirty="0" err="1"/>
              <a:t>pariatur</a:t>
            </a:r>
            <a:r>
              <a:rPr lang="it-IT" dirty="0"/>
              <a:t>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687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46FF569-BC53-45DE-958B-D28F6806B95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24375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 - FAO and Zero Hunger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0" y="4437114"/>
            <a:ext cx="12192000" cy="657645"/>
          </a:xfrm>
          <a:prstGeom prst="rect">
            <a:avLst/>
          </a:prstGeom>
        </p:spPr>
        <p:txBody>
          <a:bodyPr lIns="1224000" tIns="46800" rIns="1224000" bIns="0" anchor="t" anchorCtr="0"/>
          <a:lstStyle>
            <a:lvl1pPr algn="l">
              <a:defRPr sz="3800">
                <a:solidFill>
                  <a:srgbClr val="5792C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 - Option 2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5085185"/>
            <a:ext cx="12192000" cy="360040"/>
          </a:xfrm>
          <a:prstGeom prst="rect">
            <a:avLst/>
          </a:prstGeom>
        </p:spPr>
        <p:txBody>
          <a:bodyPr lIns="1224000" tIns="0" rIns="2160000" anchor="t" anchorCtr="0"/>
          <a:lstStyle>
            <a:lvl1pPr marL="0" indent="0" algn="l">
              <a:buNone/>
              <a:defRPr sz="2200"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589242"/>
            <a:ext cx="8832304" cy="360039"/>
          </a:xfrm>
          <a:prstGeom prst="rect">
            <a:avLst/>
          </a:prstGeom>
        </p:spPr>
        <p:txBody>
          <a:bodyPr lIns="1224000" rIns="0"/>
          <a:lstStyle>
            <a:lvl1pPr marL="0" indent="0">
              <a:buFontTx/>
              <a:buNone/>
              <a:defRPr sz="1600" b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Name of the presenter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907371"/>
            <a:ext cx="8832296" cy="373406"/>
          </a:xfrm>
          <a:prstGeom prst="rect">
            <a:avLst/>
          </a:prstGeom>
        </p:spPr>
        <p:txBody>
          <a:bodyPr lIns="1224000" rIns="0"/>
          <a:lstStyle>
            <a:lvl1pPr marL="0" indent="0">
              <a:buFontTx/>
              <a:buNone/>
              <a:defRPr sz="1600" b="0" i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Title, Organization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1778" y="5833200"/>
            <a:ext cx="2280847" cy="720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356551"/>
            <a:ext cx="12192000" cy="2921496"/>
          </a:xfrm>
          <a:prstGeom prst="rect">
            <a:avLst/>
          </a:prstGeom>
          <a:solidFill>
            <a:srgbClr val="79B9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1" y="1439661"/>
            <a:ext cx="9376039" cy="285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24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838200" y="1303341"/>
            <a:ext cx="105156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 userDrawn="1"/>
        </p:nvSpPr>
        <p:spPr>
          <a:xfrm>
            <a:off x="0" y="6265441"/>
            <a:ext cx="12192000" cy="59256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 baseline="-25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6158344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Arial" panose="020B0604020202020204" pitchFamily="34" charset="0"/>
            </a:endParaRP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26697" y="6356356"/>
            <a:ext cx="527105" cy="365125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0F11E0EC-69E0-48D6-ADFC-4294A2E5044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5761" y="6278564"/>
            <a:ext cx="3549177" cy="51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91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838200" y="1303341"/>
            <a:ext cx="105156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 userDrawn="1"/>
        </p:nvSpPr>
        <p:spPr>
          <a:xfrm>
            <a:off x="0" y="6265441"/>
            <a:ext cx="12192000" cy="59256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 baseline="-25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6158344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Arial" panose="020B0604020202020204" pitchFamily="34" charset="0"/>
            </a:endParaRP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26697" y="6356356"/>
            <a:ext cx="527105" cy="365125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0F11E0EC-69E0-48D6-ADFC-4294A2E5044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5761" y="6278564"/>
            <a:ext cx="3549177" cy="51889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4DA9B43A-60EE-BB42-8700-898978E24B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A42036"/>
              </a:buClr>
              <a:defRPr>
                <a:latin typeface="Arial" panose="020B0604020202020204" pitchFamily="34" charset="0"/>
              </a:defRPr>
            </a:lvl1pPr>
            <a:lvl2pPr>
              <a:buClr>
                <a:srgbClr val="A42036"/>
              </a:buClr>
              <a:defRPr>
                <a:latin typeface="Arial" panose="020B0604020202020204" pitchFamily="34" charset="0"/>
              </a:defRPr>
            </a:lvl2pPr>
            <a:lvl3pPr>
              <a:buClr>
                <a:srgbClr val="A42036"/>
              </a:buClr>
              <a:defRPr>
                <a:latin typeface="Arial" panose="020B0604020202020204" pitchFamily="34" charset="0"/>
              </a:defRPr>
            </a:lvl3pPr>
            <a:lvl4pPr>
              <a:buClr>
                <a:srgbClr val="A42036"/>
              </a:buClr>
              <a:defRPr>
                <a:latin typeface="Arial" panose="020B0604020202020204" pitchFamily="34" charset="0"/>
              </a:defRPr>
            </a:lvl4pPr>
            <a:lvl5pPr>
              <a:buClr>
                <a:srgbClr val="A42036"/>
              </a:buCl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xmlns="" id="{88EF8D0C-A6B2-FD40-9CF1-615FD649B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A42036"/>
              </a:buClr>
              <a:defRPr>
                <a:latin typeface="Arial" panose="020B0604020202020204" pitchFamily="34" charset="0"/>
              </a:defRPr>
            </a:lvl1pPr>
            <a:lvl2pPr>
              <a:buClr>
                <a:srgbClr val="A42036"/>
              </a:buClr>
              <a:defRPr>
                <a:latin typeface="Arial" panose="020B0604020202020204" pitchFamily="34" charset="0"/>
              </a:defRPr>
            </a:lvl2pPr>
            <a:lvl3pPr>
              <a:buClr>
                <a:srgbClr val="A42036"/>
              </a:buClr>
              <a:defRPr>
                <a:latin typeface="Arial" panose="020B0604020202020204" pitchFamily="34" charset="0"/>
              </a:defRPr>
            </a:lvl3pPr>
            <a:lvl4pPr>
              <a:buClr>
                <a:srgbClr val="A42036"/>
              </a:buClr>
              <a:defRPr>
                <a:latin typeface="Arial" panose="020B0604020202020204" pitchFamily="34" charset="0"/>
              </a:defRPr>
            </a:lvl4pPr>
            <a:lvl5pPr>
              <a:buClr>
                <a:srgbClr val="A42036"/>
              </a:buCl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7810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838200" y="1303341"/>
            <a:ext cx="105156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 userDrawn="1"/>
        </p:nvSpPr>
        <p:spPr>
          <a:xfrm>
            <a:off x="0" y="6265441"/>
            <a:ext cx="12192000" cy="59256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 baseline="-25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6158344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Arial" panose="020B0604020202020204" pitchFamily="34" charset="0"/>
            </a:endParaRP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26697" y="6356356"/>
            <a:ext cx="527105" cy="365125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0F11E0EC-69E0-48D6-ADFC-4294A2E5044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5761" y="6278564"/>
            <a:ext cx="3549177" cy="518898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B2D6B16C-F062-2041-88D7-8422CE71B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xmlns="" id="{E07CCA89-8072-0740-A125-BE48C5515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buClr>
                <a:srgbClr val="539F9F"/>
              </a:buClr>
              <a:defRPr>
                <a:latin typeface="Arial" panose="020B0604020202020204" pitchFamily="34" charset="0"/>
              </a:defRPr>
            </a:lvl1pPr>
            <a:lvl2pPr>
              <a:buClr>
                <a:srgbClr val="539F9F"/>
              </a:buClr>
              <a:defRPr>
                <a:latin typeface="Arial" panose="020B0604020202020204" pitchFamily="34" charset="0"/>
              </a:defRPr>
            </a:lvl2pPr>
            <a:lvl3pPr>
              <a:buClr>
                <a:srgbClr val="539F9F"/>
              </a:buClr>
              <a:defRPr>
                <a:latin typeface="Arial" panose="020B0604020202020204" pitchFamily="34" charset="0"/>
              </a:defRPr>
            </a:lvl3pPr>
            <a:lvl4pPr>
              <a:buClr>
                <a:srgbClr val="539F9F"/>
              </a:buClr>
              <a:defRPr>
                <a:latin typeface="Arial" panose="020B0604020202020204" pitchFamily="34" charset="0"/>
              </a:defRPr>
            </a:lvl4pPr>
            <a:lvl5pPr>
              <a:buClr>
                <a:srgbClr val="539F9F"/>
              </a:buCl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xmlns="" id="{3FED9232-4D06-674B-B05C-277BE02FF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xmlns="" id="{F7C33ECC-75F2-C740-9306-86FD982DA9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buClr>
                <a:srgbClr val="539F9F"/>
              </a:buClr>
              <a:defRPr>
                <a:latin typeface="Arial" panose="020B0604020202020204" pitchFamily="34" charset="0"/>
              </a:defRPr>
            </a:lvl1pPr>
            <a:lvl2pPr>
              <a:buClr>
                <a:srgbClr val="539F9F"/>
              </a:buClr>
              <a:defRPr>
                <a:latin typeface="Arial" panose="020B0604020202020204" pitchFamily="34" charset="0"/>
              </a:defRPr>
            </a:lvl2pPr>
            <a:lvl3pPr>
              <a:buClr>
                <a:srgbClr val="539F9F"/>
              </a:buClr>
              <a:defRPr>
                <a:latin typeface="Arial" panose="020B0604020202020204" pitchFamily="34" charset="0"/>
              </a:defRPr>
            </a:lvl3pPr>
            <a:lvl4pPr>
              <a:buClr>
                <a:srgbClr val="539F9F"/>
              </a:buClr>
              <a:defRPr>
                <a:latin typeface="Arial" panose="020B0604020202020204" pitchFamily="34" charset="0"/>
              </a:defRPr>
            </a:lvl4pPr>
            <a:lvl5pPr>
              <a:buClr>
                <a:srgbClr val="539F9F"/>
              </a:buCl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306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A42036"/>
              </a:buClr>
              <a:defRPr>
                <a:latin typeface="Arial" panose="020B0604020202020204" pitchFamily="34" charset="0"/>
              </a:defRPr>
            </a:lvl1pPr>
            <a:lvl2pPr>
              <a:buClr>
                <a:srgbClr val="A42036"/>
              </a:buClr>
              <a:defRPr/>
            </a:lvl2pPr>
            <a:lvl3pPr>
              <a:buClr>
                <a:srgbClr val="A42036"/>
              </a:buClr>
              <a:defRPr/>
            </a:lvl3pPr>
            <a:lvl4pPr>
              <a:buClr>
                <a:srgbClr val="A42036"/>
              </a:buClr>
              <a:defRPr/>
            </a:lvl4pPr>
            <a:lvl5pPr>
              <a:buClr>
                <a:srgbClr val="A42036"/>
              </a:buClr>
              <a:defRPr/>
            </a:lvl5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D64D5403-539D-A345-8EFF-8EB4F43C3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17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DB08237F-FB92-4642-98E2-B6AB768FA60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622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4412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0" y="1600206"/>
            <a:ext cx="58420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600" y="1600206"/>
            <a:ext cx="58420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32F5A7-48A3-452D-A06D-3FFE99F528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OSRO/VIE/402/USA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844996-CED4-42B6-98C8-58148990F7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EC30F8C-1211-4965-8CEF-9139055C3694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59578424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FAE226E-DAF1-41E6-816F-FA7C59B4BA63}" type="datetimeFigureOut">
              <a:rPr lang="en-US" smtClean="0"/>
              <a:pPr/>
              <a:t>13-Nov-23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431A064-5CDF-450E-BE89-B44866A0C1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4888089" cy="8240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77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FAE226E-DAF1-41E6-816F-FA7C59B4BA63}" type="datetimeFigureOut">
              <a:rPr lang="en-US" smtClean="0"/>
              <a:pPr/>
              <a:t>13-Nov-23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431A064-5CDF-450E-BE89-B44866A0C1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4549422" cy="9031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00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 - FAO and Zero Hunger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0" y="4437114"/>
            <a:ext cx="12192000" cy="657645"/>
          </a:xfrm>
          <a:prstGeom prst="rect">
            <a:avLst/>
          </a:prstGeom>
        </p:spPr>
        <p:txBody>
          <a:bodyPr lIns="1224000" tIns="46800" rIns="1224000" bIns="0" anchor="t" anchorCtr="0"/>
          <a:lstStyle>
            <a:lvl1pPr algn="l">
              <a:defRPr sz="3800">
                <a:solidFill>
                  <a:srgbClr val="5792C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 - Option 2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5085185"/>
            <a:ext cx="12192000" cy="360040"/>
          </a:xfrm>
          <a:prstGeom prst="rect">
            <a:avLst/>
          </a:prstGeom>
        </p:spPr>
        <p:txBody>
          <a:bodyPr lIns="1224000" tIns="0" rIns="2160000" anchor="t" anchorCtr="0"/>
          <a:lstStyle>
            <a:lvl1pPr marL="0" indent="0" algn="l">
              <a:buNone/>
              <a:defRPr sz="2200"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589242"/>
            <a:ext cx="8832304" cy="360039"/>
          </a:xfrm>
          <a:prstGeom prst="rect">
            <a:avLst/>
          </a:prstGeom>
        </p:spPr>
        <p:txBody>
          <a:bodyPr lIns="1224000" rIns="0"/>
          <a:lstStyle>
            <a:lvl1pPr marL="0" indent="0">
              <a:buFontTx/>
              <a:buNone/>
              <a:defRPr sz="1600" b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Name of the presenter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907371"/>
            <a:ext cx="8832296" cy="373406"/>
          </a:xfrm>
          <a:prstGeom prst="rect">
            <a:avLst/>
          </a:prstGeom>
        </p:spPr>
        <p:txBody>
          <a:bodyPr lIns="1224000" rIns="0"/>
          <a:lstStyle>
            <a:lvl1pPr marL="0" indent="0">
              <a:buFontTx/>
              <a:buNone/>
              <a:defRPr sz="1600" b="0" i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Title, Organization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1778" y="5833200"/>
            <a:ext cx="2280847" cy="720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356551"/>
            <a:ext cx="12192000" cy="2921496"/>
          </a:xfrm>
          <a:prstGeom prst="rect">
            <a:avLst/>
          </a:prstGeom>
          <a:solidFill>
            <a:srgbClr val="79B9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1" y="1439661"/>
            <a:ext cx="9376039" cy="285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7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4203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4203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4203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4203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4203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838200" y="1303341"/>
            <a:ext cx="105156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 userDrawn="1"/>
        </p:nvSpPr>
        <p:spPr>
          <a:xfrm>
            <a:off x="0" y="6265441"/>
            <a:ext cx="12192000" cy="59256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 baseline="-25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6158344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Arial" panose="020B0604020202020204" pitchFamily="34" charset="0"/>
            </a:endParaRP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26697" y="6356356"/>
            <a:ext cx="527105" cy="365125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0F11E0EC-69E0-48D6-ADFC-4294A2E5044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5761" y="6278564"/>
            <a:ext cx="3549177" cy="51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42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D2C8E1E4-0321-974D-B03E-549FF0E77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FF58676B-E141-43E9-929E-A6943E02D2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3A64E3-D419-0847-BB9D-7B0883156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68987042-8744-334E-B9C8-2AF8AE769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1" y="934344"/>
            <a:ext cx="10515600" cy="711894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38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A420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A42036"/>
              </a:buClr>
              <a:defRPr>
                <a:latin typeface="Arial" panose="020B0604020202020204" pitchFamily="34" charset="0"/>
              </a:defRPr>
            </a:lvl1pPr>
            <a:lvl2pPr>
              <a:buClr>
                <a:srgbClr val="A42036"/>
              </a:buClr>
              <a:defRPr>
                <a:latin typeface="Arial" panose="020B0604020202020204" pitchFamily="34" charset="0"/>
              </a:defRPr>
            </a:lvl2pPr>
            <a:lvl3pPr>
              <a:buClr>
                <a:srgbClr val="A42036"/>
              </a:buClr>
              <a:defRPr>
                <a:latin typeface="Arial" panose="020B0604020202020204" pitchFamily="34" charset="0"/>
              </a:defRPr>
            </a:lvl3pPr>
            <a:lvl4pPr>
              <a:buClr>
                <a:srgbClr val="A42036"/>
              </a:buClr>
              <a:defRPr>
                <a:latin typeface="Arial" panose="020B0604020202020204" pitchFamily="34" charset="0"/>
              </a:defRPr>
            </a:lvl4pPr>
            <a:lvl5pPr>
              <a:buClr>
                <a:srgbClr val="A42036"/>
              </a:buCl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A42036"/>
              </a:buClr>
              <a:defRPr>
                <a:latin typeface="Arial" panose="020B0604020202020204" pitchFamily="34" charset="0"/>
              </a:defRPr>
            </a:lvl1pPr>
            <a:lvl2pPr>
              <a:buClr>
                <a:srgbClr val="A42036"/>
              </a:buClr>
              <a:defRPr>
                <a:latin typeface="Arial" panose="020B0604020202020204" pitchFamily="34" charset="0"/>
              </a:defRPr>
            </a:lvl2pPr>
            <a:lvl3pPr>
              <a:buClr>
                <a:srgbClr val="A42036"/>
              </a:buClr>
              <a:defRPr>
                <a:latin typeface="Arial" panose="020B0604020202020204" pitchFamily="34" charset="0"/>
              </a:defRPr>
            </a:lvl3pPr>
            <a:lvl4pPr>
              <a:buClr>
                <a:srgbClr val="A42036"/>
              </a:buClr>
              <a:defRPr>
                <a:latin typeface="Arial" panose="020B0604020202020204" pitchFamily="34" charset="0"/>
              </a:defRPr>
            </a:lvl4pPr>
            <a:lvl5pPr>
              <a:buClr>
                <a:srgbClr val="A42036"/>
              </a:buCl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FF58676B-E141-43E9-929E-A6943E02D2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D86FF91-A853-E440-9FD5-CAB74036D9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288" t="13301" b="42023"/>
          <a:stretch/>
        </p:blipFill>
        <p:spPr>
          <a:xfrm>
            <a:off x="1" y="-1"/>
            <a:ext cx="665751" cy="22979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493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479379" y="1763559"/>
            <a:ext cx="5382919" cy="3599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40019" y="2628055"/>
            <a:ext cx="5951983" cy="864096"/>
          </a:xfrm>
          <a:prstGeom prst="rect">
            <a:avLst/>
          </a:prstGeom>
        </p:spPr>
        <p:txBody>
          <a:bodyPr lIns="0" tIns="0" rIns="1224000" anchor="t" anchorCtr="0"/>
          <a:lstStyle>
            <a:lvl1pPr marL="0" indent="0" algn="l">
              <a:buNone/>
              <a:defRPr sz="1500">
                <a:latin typeface="Arial" panose="020B0604020202020204" pitchFamily="34" charset="0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Click to edit txt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xmlns="" id="{99583D8E-5B3B-3843-83A2-A85ED26356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019" y="1764164"/>
            <a:ext cx="5951983" cy="863895"/>
          </a:xfrm>
          <a:prstGeom prst="rect">
            <a:avLst/>
          </a:prstGeom>
          <a:noFill/>
        </p:spPr>
        <p:txBody>
          <a:bodyPr vert="horz" lIns="0" tIns="0" rIns="360000" bIns="45720" rtlCol="0" anchor="t" anchorCtr="0">
            <a:noAutofit/>
          </a:bodyPr>
          <a:lstStyle>
            <a:lvl1pPr>
              <a:defRPr sz="2100" b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Section title</a:t>
            </a:r>
            <a:br>
              <a:rPr lang="en-US" dirty="0"/>
            </a:br>
            <a:r>
              <a:rPr lang="en-US" dirty="0"/>
              <a:t>lorem ipsum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xmlns="" id="{2188B33B-2595-C049-A40E-D1BA483E5A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980732"/>
            <a:ext cx="12192000" cy="410425"/>
          </a:xfrm>
          <a:prstGeom prst="rect">
            <a:avLst/>
          </a:prstGeom>
          <a:solidFill>
            <a:srgbClr val="5792C9">
              <a:alpha val="21000"/>
            </a:srgbClr>
          </a:solidFill>
        </p:spPr>
        <p:txBody>
          <a:bodyPr lIns="2160000" rIns="540000" anchor="ctr" anchorCtr="0"/>
          <a:lstStyle>
            <a:lvl1pPr marL="0" indent="0" algn="r">
              <a:buFontTx/>
              <a:buNone/>
              <a:defRPr sz="1051" b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PPT TITLE</a:t>
            </a:r>
          </a:p>
        </p:txBody>
      </p:sp>
    </p:spTree>
    <p:extLst>
      <p:ext uri="{BB962C8B-B14F-4D97-AF65-F5344CB8AC3E}">
        <p14:creationId xmlns:p14="http://schemas.microsoft.com/office/powerpoint/2010/main" val="3762965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7376179" y="1740917"/>
            <a:ext cx="4320000" cy="29029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Picture/Figure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xmlns="" id="{E52FB826-DF48-8E46-923B-B06DCCFCD3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534" y="1751364"/>
            <a:ext cx="6972135" cy="288031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1651" b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xmlns="" id="{58C55002-935E-0B4E-A496-1FE8F0E0E2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980732"/>
            <a:ext cx="12192000" cy="410425"/>
          </a:xfrm>
          <a:prstGeom prst="rect">
            <a:avLst/>
          </a:prstGeom>
          <a:solidFill>
            <a:srgbClr val="5792C9">
              <a:alpha val="21000"/>
            </a:srgbClr>
          </a:solidFill>
        </p:spPr>
        <p:txBody>
          <a:bodyPr lIns="2160000" rIns="540000" anchor="ctr" anchorCtr="0"/>
          <a:lstStyle>
            <a:lvl1pPr marL="0" indent="0" algn="r">
              <a:buFontTx/>
              <a:buNone/>
              <a:defRPr sz="1051" b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PPT TITLE </a:t>
            </a:r>
            <a:r>
              <a:rPr lang="it-IT" b="1" dirty="0"/>
              <a:t>|</a:t>
            </a:r>
            <a:r>
              <a:rPr lang="it-IT" dirty="0"/>
              <a:t> </a:t>
            </a:r>
            <a:r>
              <a:rPr lang="it-IT" dirty="0" err="1"/>
              <a:t>Section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xmlns="" id="{A4362930-A36C-6E4B-9D63-5494292BFA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2420891"/>
            <a:ext cx="6960096" cy="3744417"/>
          </a:xfrm>
          <a:prstGeom prst="rect">
            <a:avLst/>
          </a:prstGeom>
        </p:spPr>
        <p:txBody>
          <a:bodyPr lIns="540000" tIns="0" rIns="1224000" anchor="t" anchorCtr="0"/>
          <a:lstStyle>
            <a:lvl1pPr marL="0" indent="0" algn="l">
              <a:buNone/>
              <a:defRPr sz="1500">
                <a:latin typeface="Arial" panose="020B0604020202020204" pitchFamily="34" charset="0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Click to edit txt</a:t>
            </a:r>
          </a:p>
        </p:txBody>
      </p:sp>
    </p:spTree>
    <p:extLst>
      <p:ext uri="{BB962C8B-B14F-4D97-AF65-F5344CB8AC3E}">
        <p14:creationId xmlns:p14="http://schemas.microsoft.com/office/powerpoint/2010/main" val="3714978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3192" cy="9630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1"/>
            <a:ext cx="4176465" cy="9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5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36" r:id="rId2"/>
    <p:sldLayoutId id="2147483737" r:id="rId3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rgbClr val="5792C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Tx/>
        <a:buNone/>
        <a:defRPr sz="2200" b="1" kern="1200">
          <a:solidFill>
            <a:srgbClr val="5792C9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93192" cy="9630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1"/>
            <a:ext cx="4176465" cy="9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rgbClr val="5792C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Tx/>
        <a:buNone/>
        <a:defRPr sz="2200" b="1" kern="1200">
          <a:solidFill>
            <a:srgbClr val="5792C9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864477"/>
          </a:xfrm>
          <a:prstGeom prst="rect">
            <a:avLst/>
          </a:prstGeom>
        </p:spPr>
      </p:pic>
      <p:cxnSp>
        <p:nvCxnSpPr>
          <p:cNvPr id="3" name="Connettore 1 31">
            <a:extLst>
              <a:ext uri="{FF2B5EF4-FFF2-40B4-BE49-F238E27FC236}">
                <a16:creationId xmlns:a16="http://schemas.microsoft.com/office/drawing/2014/main" xmlns="" id="{979C4701-D86E-8642-9831-6649FA5CFB66}"/>
              </a:ext>
            </a:extLst>
          </p:cNvPr>
          <p:cNvCxnSpPr>
            <a:cxnSpLocks/>
          </p:cNvCxnSpPr>
          <p:nvPr userDrawn="1"/>
        </p:nvCxnSpPr>
        <p:spPr>
          <a:xfrm>
            <a:off x="0" y="6381328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5">
            <a:extLst>
              <a:ext uri="{FF2B5EF4-FFF2-40B4-BE49-F238E27FC236}">
                <a16:creationId xmlns:a16="http://schemas.microsoft.com/office/drawing/2014/main" xmlns="" id="{301D986D-7DC2-6B42-A3AA-10A8F8722BA2}"/>
              </a:ext>
            </a:extLst>
          </p:cNvPr>
          <p:cNvSpPr txBox="1">
            <a:spLocks/>
          </p:cNvSpPr>
          <p:nvPr userDrawn="1"/>
        </p:nvSpPr>
        <p:spPr>
          <a:xfrm>
            <a:off x="0" y="6453336"/>
            <a:ext cx="12192000" cy="251454"/>
          </a:xfrm>
          <a:prstGeom prst="rect">
            <a:avLst/>
          </a:prstGeom>
        </p:spPr>
        <p:txBody>
          <a:bodyPr lIns="405000" rIns="162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1" dirty="0">
                <a:latin typeface="Arial" panose="020B0604020202020204" pitchFamily="34" charset="0"/>
              </a:rPr>
              <a:t>Click in the </a:t>
            </a:r>
            <a:r>
              <a:rPr lang="en-US" sz="1051" b="1" dirty="0">
                <a:latin typeface="Arial" panose="020B0604020202020204" pitchFamily="34" charset="0"/>
              </a:rPr>
              <a:t>master slide view </a:t>
            </a:r>
            <a:r>
              <a:rPr lang="en-US" sz="1051" dirty="0">
                <a:latin typeface="Arial" panose="020B0604020202020204" pitchFamily="34" charset="0"/>
              </a:rPr>
              <a:t>to edit meeting date, place and date</a:t>
            </a:r>
          </a:p>
        </p:txBody>
      </p:sp>
    </p:spTree>
    <p:extLst>
      <p:ext uri="{BB962C8B-B14F-4D97-AF65-F5344CB8AC3E}">
        <p14:creationId xmlns:p14="http://schemas.microsoft.com/office/powerpoint/2010/main" val="2978875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</p:sldLayoutIdLst>
  <p:hf sldNum="0"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93192" cy="9630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1"/>
            <a:ext cx="4176465" cy="9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6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rgbClr val="5792C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Tx/>
        <a:buNone/>
        <a:defRPr sz="2200" b="1" kern="1200">
          <a:solidFill>
            <a:srgbClr val="5792C9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United States Agency for International Development (USAID) | International  Institute for Sustainable Development">
            <a:extLst>
              <a:ext uri="{FF2B5EF4-FFF2-40B4-BE49-F238E27FC236}">
                <a16:creationId xmlns:a16="http://schemas.microsoft.com/office/drawing/2014/main" xmlns="" id="{F9995FB9-3E20-4DD2-96F6-7EBEA245D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187" y="-69228"/>
            <a:ext cx="124781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xmlns="" id="{A55D17B5-01E4-4F7F-ABF2-918CBC592CD5}"/>
              </a:ext>
            </a:extLst>
          </p:cNvPr>
          <p:cNvSpPr txBox="1">
            <a:spLocks/>
          </p:cNvSpPr>
          <p:nvPr/>
        </p:nvSpPr>
        <p:spPr>
          <a:xfrm>
            <a:off x="4526298" y="5991351"/>
            <a:ext cx="3940295" cy="373406"/>
          </a:xfrm>
          <a:prstGeom prst="rect">
            <a:avLst/>
          </a:prstGeom>
        </p:spPr>
        <p:txBody>
          <a:bodyPr lIns="1224000" rIns="0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i="1" kern="1200">
                <a:solidFill>
                  <a:srgbClr val="5792C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OSRO/VIE/001/USA</a:t>
            </a:r>
          </a:p>
          <a:p>
            <a:endParaRPr lang="en-US" sz="10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5F2EC966-D947-4C95-A352-00EBFC5DFB5C}"/>
              </a:ext>
            </a:extLst>
          </p:cNvPr>
          <p:cNvSpPr txBox="1">
            <a:spLocks/>
          </p:cNvSpPr>
          <p:nvPr/>
        </p:nvSpPr>
        <p:spPr>
          <a:xfrm>
            <a:off x="-1" y="4390632"/>
            <a:ext cx="12050973" cy="1159613"/>
          </a:xfrm>
          <a:prstGeom prst="rect">
            <a:avLst/>
          </a:prstGeom>
        </p:spPr>
        <p:txBody>
          <a:bodyPr lIns="1224000" tIns="46800" rIns="1224000" bIns="0" anchor="t" anchorCtr="0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rgbClr val="5792C9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b="1" dirty="0">
                <a:solidFill>
                  <a:srgbClr val="C00000"/>
                </a:solidFill>
              </a:rPr>
              <a:t>TẬP </a:t>
            </a:r>
            <a:r>
              <a:rPr lang="en-US" sz="2800" b="1">
                <a:solidFill>
                  <a:srgbClr val="C00000"/>
                </a:solidFill>
              </a:rPr>
              <a:t>HUẤN </a:t>
            </a:r>
          </a:p>
          <a:p>
            <a:pPr algn="ctr"/>
            <a:r>
              <a:rPr lang="en-US" sz="2800" b="1">
                <a:solidFill>
                  <a:srgbClr val="C00000"/>
                </a:solidFill>
              </a:rPr>
              <a:t>CHĂN NUÔI LỢN  THỊT AN TOÀN SINH HỌC &amp; XỬ LÝ CHẤT THẢI TRONG TRANG TRẠI QUY MÔ VỪA VÀ NHỎ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DDC01CD-F66F-4039-A642-FF9E077B8D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771" y="122936"/>
            <a:ext cx="1621871" cy="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"/>
          <p:cNvSpPr txBox="1"/>
          <p:nvPr/>
        </p:nvSpPr>
        <p:spPr>
          <a:xfrm>
            <a:off x="363522" y="1257231"/>
            <a:ext cx="11488052" cy="1438815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94944" indent="-516128">
              <a:lnSpc>
                <a:spcPts val="3500"/>
              </a:lnSpc>
              <a:buClr>
                <a:srgbClr val="002060"/>
              </a:buClr>
              <a:buSzPct val="126000"/>
              <a:buFont typeface="Wingdings" panose="05000000000000000000" pitchFamily="2" charset="2"/>
              <a:buChar char="ü"/>
            </a:pPr>
            <a:r>
              <a:rPr lang="vi-VN" sz="2400" b="1">
                <a:solidFill>
                  <a:srgbClr val="002060"/>
                </a:solidFill>
                <a:latin typeface="Arial "/>
              </a:rPr>
              <a:t>Chất thải chăn nuôi nhiều, gây ô nhiễm môi trường, cảnh </a:t>
            </a:r>
            <a:r>
              <a:rPr lang="vi-VN" sz="2400" b="1" smtClean="0">
                <a:solidFill>
                  <a:srgbClr val="002060"/>
                </a:solidFill>
                <a:latin typeface="Arial "/>
              </a:rPr>
              <a:t>quan</a:t>
            </a:r>
            <a:endParaRPr lang="vi-VN" sz="2400" b="1">
              <a:solidFill>
                <a:srgbClr val="002060"/>
              </a:solidFill>
              <a:latin typeface="Arial "/>
            </a:endParaRPr>
          </a:p>
          <a:p>
            <a:pPr marL="694944" indent="-516128">
              <a:lnSpc>
                <a:spcPts val="3500"/>
              </a:lnSpc>
              <a:buClr>
                <a:srgbClr val="002060"/>
              </a:buClr>
              <a:buSzPct val="126000"/>
              <a:buFont typeface="Wingdings" panose="05000000000000000000" pitchFamily="2" charset="2"/>
              <a:buChar char="ü"/>
            </a:pPr>
            <a:r>
              <a:rPr lang="vi-VN" sz="2400" b="1">
                <a:solidFill>
                  <a:srgbClr val="002060"/>
                </a:solidFill>
                <a:latin typeface="Arial "/>
              </a:rPr>
              <a:t>Phân lợn được thu gom, nhưng chưa xử </a:t>
            </a:r>
            <a:r>
              <a:rPr lang="vi-VN" sz="2400" b="1" smtClean="0">
                <a:solidFill>
                  <a:srgbClr val="002060"/>
                </a:solidFill>
                <a:latin typeface="Arial "/>
              </a:rPr>
              <a:t>lý</a:t>
            </a:r>
            <a:endParaRPr lang="vi-VN" sz="2400">
              <a:latin typeface="Arial "/>
            </a:endParaRPr>
          </a:p>
          <a:p>
            <a:pPr marL="694944" indent="-516128">
              <a:lnSpc>
                <a:spcPts val="3500"/>
              </a:lnSpc>
              <a:buClr>
                <a:srgbClr val="002060"/>
              </a:buClr>
              <a:buSzPct val="126000"/>
              <a:buFont typeface="Wingdings" panose="05000000000000000000" pitchFamily="2" charset="2"/>
              <a:buChar char="ü"/>
            </a:pPr>
            <a:r>
              <a:rPr lang="vi-VN" sz="2400" b="1">
                <a:solidFill>
                  <a:srgbClr val="002060"/>
                </a:solidFill>
                <a:latin typeface="Arial "/>
              </a:rPr>
              <a:t>Chất thải lỏng mới xử lý qua biogas, chưa đảm bảo yêu cầu xả thải;</a:t>
            </a:r>
            <a:r>
              <a:rPr lang="en-US" sz="2400" b="1">
                <a:solidFill>
                  <a:srgbClr val="002060"/>
                </a:solidFill>
                <a:latin typeface="Arial "/>
              </a:rPr>
              <a:t>…</a:t>
            </a:r>
            <a:endParaRPr lang="vi-VN" sz="2400" b="1" dirty="0">
              <a:solidFill>
                <a:srgbClr val="002060"/>
              </a:solidFill>
              <a:latin typeface="Arial "/>
            </a:endParaRPr>
          </a:p>
        </p:txBody>
      </p:sp>
      <p:sp>
        <p:nvSpPr>
          <p:cNvPr id="10" name="Google Shape;64;p1">
            <a:extLst>
              <a:ext uri="{FF2B5EF4-FFF2-40B4-BE49-F238E27FC236}">
                <a16:creationId xmlns:a16="http://schemas.microsoft.com/office/drawing/2014/main" xmlns="" id="{56F86A10-37E1-40C6-B8CA-2EEB911B35B9}"/>
              </a:ext>
            </a:extLst>
          </p:cNvPr>
          <p:cNvSpPr txBox="1">
            <a:spLocks/>
          </p:cNvSpPr>
          <p:nvPr/>
        </p:nvSpPr>
        <p:spPr>
          <a:xfrm>
            <a:off x="11100595" y="6251127"/>
            <a:ext cx="548700" cy="524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z="1100" smtClean="0"/>
              <a:pPr/>
              <a:t>10</a:t>
            </a:fld>
            <a:endParaRPr lang="en-US" sz="11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74283B6-24EB-49C8-B0C0-1A68A3785AAE}"/>
              </a:ext>
            </a:extLst>
          </p:cNvPr>
          <p:cNvSpPr/>
          <p:nvPr/>
        </p:nvSpPr>
        <p:spPr>
          <a:xfrm>
            <a:off x="-617990" y="266257"/>
            <a:ext cx="114880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200" b="1">
                <a:solidFill>
                  <a:srgbClr val="FFFF00"/>
                </a:solidFill>
                <a:latin typeface="Arial "/>
                <a:ea typeface="Roboto"/>
                <a:cs typeface="Roboto"/>
                <a:sym typeface="Roboto"/>
              </a:rPr>
              <a:t>3. NHỮNG VẤN ĐỀ THƯỜNG GẶP TRONG XỬ LÝ CHẤT THẢI</a:t>
            </a:r>
            <a:endParaRPr lang="en-US" sz="220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74" y="3127833"/>
            <a:ext cx="2539233" cy="3385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476" y="3127834"/>
            <a:ext cx="2494414" cy="3385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548" y="4376957"/>
            <a:ext cx="2958187" cy="21402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972" y="2873710"/>
            <a:ext cx="2901619" cy="1769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"/>
          <p:cNvSpPr txBox="1"/>
          <p:nvPr/>
        </p:nvSpPr>
        <p:spPr>
          <a:xfrm>
            <a:off x="968990" y="1465321"/>
            <a:ext cx="10356147" cy="3683019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8816">
              <a:lnSpc>
                <a:spcPts val="3500"/>
              </a:lnSpc>
              <a:buClr>
                <a:srgbClr val="002060"/>
              </a:buClr>
              <a:buSzPct val="126000"/>
            </a:pPr>
            <a:r>
              <a:rPr lang="vi-VN" sz="2400" b="1">
                <a:solidFill>
                  <a:srgbClr val="C00000"/>
                </a:solidFill>
                <a:latin typeface="Arial "/>
              </a:rPr>
              <a:t>Nguyên nhân</a:t>
            </a:r>
          </a:p>
          <a:p>
            <a:pPr marL="694944" indent="-516128">
              <a:lnSpc>
                <a:spcPts val="3500"/>
              </a:lnSpc>
              <a:buClr>
                <a:srgbClr val="002060"/>
              </a:buClr>
              <a:buSzPct val="126000"/>
              <a:buFont typeface="Wingdings" panose="05000000000000000000" pitchFamily="2" charset="2"/>
              <a:buChar char="ü"/>
            </a:pPr>
            <a:r>
              <a:rPr lang="vi-VN" sz="2400" b="1">
                <a:solidFill>
                  <a:srgbClr val="002060"/>
                </a:solidFill>
                <a:latin typeface="Arial "/>
              </a:rPr>
              <a:t>Ý thức, trách nhiệm của chủ trang trại chăn </a:t>
            </a:r>
            <a:r>
              <a:rPr lang="vi-VN" sz="2400" b="1" smtClean="0">
                <a:solidFill>
                  <a:srgbClr val="002060"/>
                </a:solidFill>
                <a:latin typeface="Arial "/>
              </a:rPr>
              <a:t>nuôi</a:t>
            </a:r>
            <a:endParaRPr lang="vi-VN" sz="2400" b="1">
              <a:solidFill>
                <a:srgbClr val="002060"/>
              </a:solidFill>
              <a:latin typeface="Arial "/>
            </a:endParaRPr>
          </a:p>
          <a:p>
            <a:pPr marL="694944" indent="-516128">
              <a:lnSpc>
                <a:spcPts val="3500"/>
              </a:lnSpc>
              <a:buClr>
                <a:srgbClr val="002060"/>
              </a:buClr>
              <a:buSzPct val="126000"/>
              <a:buFont typeface="Wingdings" panose="05000000000000000000" pitchFamily="2" charset="2"/>
              <a:buChar char="ü"/>
            </a:pPr>
            <a:r>
              <a:rPr lang="vi-VN" sz="2400" b="1">
                <a:solidFill>
                  <a:srgbClr val="002060"/>
                </a:solidFill>
                <a:latin typeface="Arial "/>
              </a:rPr>
              <a:t>Chưa có giải pháp cụ thể về thu gom, xử lý chất </a:t>
            </a:r>
            <a:r>
              <a:rPr lang="vi-VN" sz="2400" b="1" smtClean="0">
                <a:solidFill>
                  <a:srgbClr val="002060"/>
                </a:solidFill>
                <a:latin typeface="Arial "/>
              </a:rPr>
              <a:t>thải</a:t>
            </a:r>
            <a:endParaRPr lang="vi-VN" sz="2400" b="1">
              <a:solidFill>
                <a:srgbClr val="002060"/>
              </a:solidFill>
              <a:latin typeface="Arial "/>
            </a:endParaRPr>
          </a:p>
          <a:p>
            <a:pPr marL="694944" indent="-516128">
              <a:lnSpc>
                <a:spcPts val="3500"/>
              </a:lnSpc>
              <a:buClr>
                <a:srgbClr val="002060"/>
              </a:buClr>
              <a:buSzPct val="126000"/>
              <a:buFont typeface="Wingdings" panose="05000000000000000000" pitchFamily="2" charset="2"/>
              <a:buChar char="ü"/>
            </a:pPr>
            <a:r>
              <a:rPr lang="vi-VN" sz="2400" b="1">
                <a:solidFill>
                  <a:srgbClr val="002060"/>
                </a:solidFill>
                <a:latin typeface="Arial "/>
              </a:rPr>
              <a:t>Điều kiện chăn nuôi trang trại chưa đảm bảo (</a:t>
            </a:r>
            <a:r>
              <a:rPr lang="vi-VN" sz="2400" i="1">
                <a:solidFill>
                  <a:srgbClr val="002060"/>
                </a:solidFill>
                <a:latin typeface="Arial "/>
              </a:rPr>
              <a:t>diện tích, vốn</a:t>
            </a:r>
            <a:r>
              <a:rPr lang="vi-VN" sz="2400" i="1" smtClean="0">
                <a:solidFill>
                  <a:srgbClr val="002060"/>
                </a:solidFill>
                <a:latin typeface="Arial "/>
              </a:rPr>
              <a:t>...</a:t>
            </a:r>
            <a:r>
              <a:rPr lang="vi-VN" sz="2400" b="1" smtClean="0">
                <a:solidFill>
                  <a:srgbClr val="002060"/>
                </a:solidFill>
                <a:latin typeface="Arial "/>
              </a:rPr>
              <a:t>)</a:t>
            </a:r>
            <a:endParaRPr lang="vi-VN" sz="2400" b="1">
              <a:solidFill>
                <a:srgbClr val="002060"/>
              </a:solidFill>
              <a:latin typeface="Arial "/>
            </a:endParaRPr>
          </a:p>
          <a:p>
            <a:pPr marL="694944" indent="-516128">
              <a:lnSpc>
                <a:spcPts val="3500"/>
              </a:lnSpc>
              <a:buClr>
                <a:srgbClr val="002060"/>
              </a:buClr>
              <a:buSzPct val="126000"/>
              <a:buFont typeface="Wingdings" panose="05000000000000000000" pitchFamily="2" charset="2"/>
              <a:buChar char="ü"/>
            </a:pPr>
            <a:r>
              <a:rPr lang="vi-VN" sz="2400" b="1">
                <a:solidFill>
                  <a:srgbClr val="002060"/>
                </a:solidFill>
                <a:latin typeface="Arial "/>
              </a:rPr>
              <a:t>Chưa áp dụng các biện pháp kỹ thuật giảm thiểu chất thải (</a:t>
            </a:r>
            <a:r>
              <a:rPr lang="vi-VN" sz="2400" i="1">
                <a:solidFill>
                  <a:srgbClr val="002060"/>
                </a:solidFill>
                <a:latin typeface="Arial "/>
              </a:rPr>
              <a:t>cân đối dinh dưỡng, kỹ thuật chuồng nuôi</a:t>
            </a:r>
            <a:r>
              <a:rPr lang="vi-VN" sz="2400" i="1" smtClean="0">
                <a:solidFill>
                  <a:srgbClr val="002060"/>
                </a:solidFill>
                <a:latin typeface="Arial "/>
              </a:rPr>
              <a:t>...</a:t>
            </a:r>
            <a:r>
              <a:rPr lang="vi-VN" sz="2400" b="1" smtClean="0">
                <a:solidFill>
                  <a:srgbClr val="002060"/>
                </a:solidFill>
                <a:latin typeface="Arial "/>
              </a:rPr>
              <a:t>)</a:t>
            </a:r>
            <a:endParaRPr lang="vi-VN" sz="2400" b="1">
              <a:solidFill>
                <a:srgbClr val="002060"/>
              </a:solidFill>
              <a:latin typeface="Arial "/>
            </a:endParaRPr>
          </a:p>
          <a:p>
            <a:pPr marL="694944" indent="-516128">
              <a:lnSpc>
                <a:spcPts val="3500"/>
              </a:lnSpc>
              <a:buClr>
                <a:srgbClr val="002060"/>
              </a:buClr>
              <a:buSzPct val="126000"/>
              <a:buFont typeface="Wingdings" panose="05000000000000000000" pitchFamily="2" charset="2"/>
              <a:buChar char="ü"/>
            </a:pPr>
            <a:r>
              <a:rPr lang="vi-VN" sz="2400" b="1">
                <a:solidFill>
                  <a:srgbClr val="002060"/>
                </a:solidFill>
                <a:latin typeface="Arial "/>
              </a:rPr>
              <a:t>Thiếu kỹ thuật về xử lý chất thải</a:t>
            </a:r>
          </a:p>
          <a:p>
            <a:pPr marL="694944" indent="-516128">
              <a:lnSpc>
                <a:spcPts val="3500"/>
              </a:lnSpc>
              <a:buClr>
                <a:srgbClr val="002060"/>
              </a:buClr>
              <a:buSzPct val="126000"/>
              <a:buFont typeface="Wingdings" panose="05000000000000000000" pitchFamily="2" charset="2"/>
              <a:buChar char="ü"/>
            </a:pPr>
            <a:r>
              <a:rPr lang="vi-VN" sz="2400" b="1">
                <a:solidFill>
                  <a:srgbClr val="002060"/>
                </a:solidFill>
                <a:latin typeface="Arial "/>
              </a:rPr>
              <a:t>...</a:t>
            </a:r>
            <a:endParaRPr lang="vi-VN" sz="2400" b="1" dirty="0">
              <a:solidFill>
                <a:srgbClr val="002060"/>
              </a:solidFill>
              <a:latin typeface="Arial "/>
            </a:endParaRPr>
          </a:p>
        </p:txBody>
      </p:sp>
      <p:sp>
        <p:nvSpPr>
          <p:cNvPr id="10" name="Google Shape;64;p1">
            <a:extLst>
              <a:ext uri="{FF2B5EF4-FFF2-40B4-BE49-F238E27FC236}">
                <a16:creationId xmlns:a16="http://schemas.microsoft.com/office/drawing/2014/main" xmlns="" id="{56F86A10-37E1-40C6-B8CA-2EEB911B35B9}"/>
              </a:ext>
            </a:extLst>
          </p:cNvPr>
          <p:cNvSpPr txBox="1">
            <a:spLocks/>
          </p:cNvSpPr>
          <p:nvPr/>
        </p:nvSpPr>
        <p:spPr>
          <a:xfrm>
            <a:off x="11100595" y="6251127"/>
            <a:ext cx="548700" cy="524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z="1100" smtClean="0"/>
              <a:pPr/>
              <a:t>11</a:t>
            </a:fld>
            <a:endParaRPr lang="en-US" sz="11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74283B6-24EB-49C8-B0C0-1A68A3785AAE}"/>
              </a:ext>
            </a:extLst>
          </p:cNvPr>
          <p:cNvSpPr/>
          <p:nvPr/>
        </p:nvSpPr>
        <p:spPr>
          <a:xfrm>
            <a:off x="-928383" y="249479"/>
            <a:ext cx="11488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solidFill>
                  <a:srgbClr val="FFFF00"/>
                </a:solidFill>
                <a:latin typeface="Arial "/>
                <a:ea typeface="Roboto"/>
                <a:cs typeface="Roboto"/>
                <a:sym typeface="Roboto"/>
              </a:rPr>
              <a:t>3. NHỮNG VẤN ĐỀ THƯỜNG GẶP TRONG XỬ LÝ CHẤT THẢI</a:t>
            </a:r>
            <a:endParaRPr lang="en-US" sz="2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60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247DF2C4-F687-3145-9052-028892FBE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931384"/>
            <a:ext cx="12192000" cy="657645"/>
          </a:xfrm>
        </p:spPr>
        <p:txBody>
          <a:bodyPr/>
          <a:lstStyle/>
          <a:p>
            <a:pPr algn="ctr"/>
            <a:r>
              <a:rPr lang="en-US" altLang="en-US" sz="4400" b="1" dirty="0" err="1"/>
              <a:t>Chúc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các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bác</a:t>
            </a:r>
            <a:r>
              <a:rPr lang="en-US" altLang="en-US" sz="4400" b="1" dirty="0"/>
              <a:t> nuôi </a:t>
            </a:r>
            <a:r>
              <a:rPr lang="en-US" altLang="en-US" sz="4400" b="1" dirty="0" err="1"/>
              <a:t>lợn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thành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công</a:t>
            </a:r>
            <a:endParaRPr lang="x-none" sz="4400" dirty="0"/>
          </a:p>
        </p:txBody>
      </p:sp>
      <p:pic>
        <p:nvPicPr>
          <p:cNvPr id="3" name="Picture 2" descr="United States Agency for International Development (USAID) | International  Institute for Sustainable Development">
            <a:extLst>
              <a:ext uri="{FF2B5EF4-FFF2-40B4-BE49-F238E27FC236}">
                <a16:creationId xmlns:a16="http://schemas.microsoft.com/office/drawing/2014/main" xmlns="" id="{36581289-639C-4608-A85F-B3DD62212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464" y="0"/>
            <a:ext cx="124781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550B401-FE4E-4B2D-A0DC-F2979316D3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771" y="122936"/>
            <a:ext cx="1621871" cy="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5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>
            <a:spLocks noGrp="1"/>
          </p:cNvSpPr>
          <p:nvPr>
            <p:ph type="subTitle" idx="1"/>
          </p:nvPr>
        </p:nvSpPr>
        <p:spPr>
          <a:xfrm>
            <a:off x="763398" y="1751296"/>
            <a:ext cx="10402350" cy="394116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rgbClr val="002060"/>
              </a:buClr>
              <a:buSzPts val="3200"/>
            </a:pPr>
            <a:r>
              <a:rPr lang="en-US" sz="2200">
                <a:solidFill>
                  <a:srgbClr val="002060"/>
                </a:solidFill>
                <a:ea typeface="Roboto"/>
                <a:sym typeface="Roboto"/>
              </a:rPr>
              <a:t>1. Những vấn đề thường gặp trong chăn nuôi lợn thịt &amp; xử lý chất thải.</a:t>
            </a:r>
          </a:p>
          <a:p>
            <a:pPr algn="just">
              <a:buClr>
                <a:srgbClr val="002060"/>
              </a:buClr>
              <a:buSzPts val="3200"/>
            </a:pPr>
            <a:r>
              <a:rPr lang="en-US" sz="2200">
                <a:solidFill>
                  <a:srgbClr val="002060"/>
                </a:solidFill>
                <a:ea typeface="Roboto"/>
                <a:sym typeface="Roboto"/>
              </a:rPr>
              <a:t>2. An toàn sinh học trong trang trại chăn nuôi lợn.</a:t>
            </a:r>
          </a:p>
          <a:p>
            <a:pPr algn="just">
              <a:buClr>
                <a:srgbClr val="002060"/>
              </a:buClr>
              <a:buSzPts val="3200"/>
            </a:pPr>
            <a:r>
              <a:rPr lang="en-US" sz="2200">
                <a:solidFill>
                  <a:srgbClr val="002060"/>
                </a:solidFill>
                <a:ea typeface="Roboto"/>
                <a:sym typeface="Roboto"/>
              </a:rPr>
              <a:t>3.Yêu cầu chung về trang trại chăn nuôi lợn thịt quy mô vừa &amp; nhỏ.</a:t>
            </a:r>
          </a:p>
          <a:p>
            <a:pPr algn="just">
              <a:buClr>
                <a:srgbClr val="002060"/>
              </a:buClr>
              <a:buSzPts val="3200"/>
            </a:pPr>
            <a:r>
              <a:rPr lang="en-US" sz="2200">
                <a:solidFill>
                  <a:srgbClr val="002060"/>
                </a:solidFill>
                <a:ea typeface="Roboto"/>
                <a:sym typeface="Roboto"/>
              </a:rPr>
              <a:t>4. Giống lợn sử dụng trong trang trại chăn nuôi lợn thịt quy mô vừa &amp; nhỏ.</a:t>
            </a:r>
          </a:p>
          <a:p>
            <a:pPr algn="just">
              <a:buClr>
                <a:srgbClr val="002060"/>
              </a:buClr>
              <a:buSzPts val="3200"/>
            </a:pPr>
            <a:r>
              <a:rPr lang="en-US" sz="2200">
                <a:solidFill>
                  <a:srgbClr val="002060"/>
                </a:solidFill>
                <a:ea typeface="Roboto"/>
                <a:sym typeface="Roboto"/>
              </a:rPr>
              <a:t>5. Chăn nuôi lợn sau cai sữa.</a:t>
            </a:r>
          </a:p>
          <a:p>
            <a:pPr algn="just">
              <a:buClr>
                <a:srgbClr val="002060"/>
              </a:buClr>
              <a:buSzPts val="3200"/>
            </a:pPr>
            <a:r>
              <a:rPr lang="en-US" sz="2200">
                <a:solidFill>
                  <a:srgbClr val="002060"/>
                </a:solidFill>
                <a:ea typeface="Roboto"/>
                <a:sym typeface="Roboto"/>
              </a:rPr>
              <a:t>6.Chăn nuôi lợn thịt.</a:t>
            </a:r>
          </a:p>
          <a:p>
            <a:pPr algn="just">
              <a:buClr>
                <a:srgbClr val="002060"/>
              </a:buClr>
              <a:buSzPts val="3200"/>
            </a:pPr>
            <a:r>
              <a:rPr lang="en-US" sz="2200">
                <a:solidFill>
                  <a:srgbClr val="002060"/>
                </a:solidFill>
                <a:ea typeface="Roboto"/>
                <a:sym typeface="Roboto"/>
              </a:rPr>
              <a:t>7. Sử dụng vắc xin trong trang trại chăn nuôi lợn.</a:t>
            </a:r>
          </a:p>
          <a:p>
            <a:pPr algn="just">
              <a:buClr>
                <a:srgbClr val="002060"/>
              </a:buClr>
              <a:buSzPts val="3200"/>
            </a:pPr>
            <a:r>
              <a:rPr lang="en-US" sz="2200">
                <a:solidFill>
                  <a:srgbClr val="002060"/>
                </a:solidFill>
                <a:ea typeface="Roboto"/>
                <a:sym typeface="Roboto"/>
              </a:rPr>
              <a:t>8. Xử lý chất </a:t>
            </a:r>
            <a:r>
              <a:rPr lang="en-US" sz="2200" smtClean="0">
                <a:solidFill>
                  <a:srgbClr val="002060"/>
                </a:solidFill>
                <a:ea typeface="Roboto"/>
                <a:sym typeface="Roboto"/>
              </a:rPr>
              <a:t>thải trong </a:t>
            </a:r>
            <a:r>
              <a:rPr lang="en-US" sz="2200">
                <a:solidFill>
                  <a:srgbClr val="002060"/>
                </a:solidFill>
                <a:ea typeface="Roboto"/>
                <a:sym typeface="Roboto"/>
              </a:rPr>
              <a:t>trang trại chăn nuôi quy mô vừa và nhỏ.</a:t>
            </a:r>
            <a:endParaRPr lang="vi-VN" sz="2200" dirty="0">
              <a:solidFill>
                <a:srgbClr val="002060"/>
              </a:solidFill>
              <a:ea typeface="Roboto"/>
              <a:sym typeface="Roboto"/>
            </a:endParaRPr>
          </a:p>
          <a:p>
            <a:pPr marL="0" indent="0">
              <a:lnSpc>
                <a:spcPct val="150000"/>
              </a:lnSpc>
              <a:spcBef>
                <a:spcPts val="760"/>
              </a:spcBef>
              <a:spcAft>
                <a:spcPts val="600"/>
              </a:spcAft>
              <a:buClr>
                <a:srgbClr val="C00000"/>
              </a:buClr>
              <a:buSzPts val="3800"/>
            </a:pPr>
            <a:endParaRPr lang="vi-VN" sz="2200" dirty="0">
              <a:solidFill>
                <a:srgbClr val="C00000"/>
              </a:solidFill>
              <a:ea typeface="Roboto"/>
              <a:sym typeface="Roboto"/>
            </a:endParaRPr>
          </a:p>
        </p:txBody>
      </p:sp>
      <p:sp>
        <p:nvSpPr>
          <p:cNvPr id="5" name="Google Shape;64;p1">
            <a:extLst>
              <a:ext uri="{FF2B5EF4-FFF2-40B4-BE49-F238E27FC236}">
                <a16:creationId xmlns:a16="http://schemas.microsoft.com/office/drawing/2014/main" xmlns="" id="{AE9739DA-5951-4864-8569-CEF135E8617D}"/>
              </a:ext>
            </a:extLst>
          </p:cNvPr>
          <p:cNvSpPr txBox="1">
            <a:spLocks/>
          </p:cNvSpPr>
          <p:nvPr/>
        </p:nvSpPr>
        <p:spPr>
          <a:xfrm>
            <a:off x="11100595" y="6251127"/>
            <a:ext cx="548700" cy="524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z="1100" smtClean="0"/>
              <a:pPr/>
              <a:t>2</a:t>
            </a:fld>
            <a:endParaRPr lang="en-US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-226878" y="1122385"/>
            <a:ext cx="11062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solidFill>
                  <a:srgbClr val="0000CC"/>
                </a:solidFill>
                <a:latin typeface="Arial "/>
                <a:ea typeface="Roboto"/>
                <a:cs typeface="Roboto"/>
                <a:sym typeface="Roboto"/>
              </a:rPr>
              <a:t>NỘI DUNG KHÓA TẬP HUẤN</a:t>
            </a:r>
            <a:endParaRPr lang="vi-VN" sz="24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96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>
            <a:spLocks noGrp="1"/>
          </p:cNvSpPr>
          <p:nvPr>
            <p:ph type="subTitle" idx="1"/>
          </p:nvPr>
        </p:nvSpPr>
        <p:spPr>
          <a:xfrm>
            <a:off x="386209" y="1583022"/>
            <a:ext cx="11263086" cy="29784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>
              <a:buClr>
                <a:srgbClr val="0000CC"/>
              </a:buClr>
              <a:buSzPts val="4400"/>
            </a:pPr>
            <a:endParaRPr lang="en-US" sz="3200" b="1" dirty="0">
              <a:solidFill>
                <a:srgbClr val="002060"/>
              </a:solidFill>
              <a:ea typeface="Roboto"/>
              <a:sym typeface="Roboto"/>
            </a:endParaRPr>
          </a:p>
          <a:p>
            <a:pPr marL="0" indent="0">
              <a:buClr>
                <a:srgbClr val="002060"/>
              </a:buClr>
              <a:buSzPts val="3200"/>
            </a:pPr>
            <a:r>
              <a:rPr lang="vi-VN" sz="3200" b="1" u="sng" dirty="0">
                <a:solidFill>
                  <a:srgbClr val="002060"/>
                </a:solidFill>
                <a:latin typeface="Arial "/>
                <a:ea typeface="Roboto"/>
                <a:cs typeface="Roboto"/>
                <a:sym typeface="Roboto"/>
              </a:rPr>
              <a:t>PHẦN I.</a:t>
            </a:r>
            <a:r>
              <a:rPr lang="vi-VN" sz="3200" b="1" dirty="0">
                <a:solidFill>
                  <a:srgbClr val="002060"/>
                </a:solidFill>
                <a:latin typeface="Arial "/>
                <a:ea typeface="Roboto"/>
                <a:cs typeface="Roboto"/>
                <a:sym typeface="Roboto"/>
              </a:rPr>
              <a:t> </a:t>
            </a:r>
            <a:endParaRPr lang="en-US" sz="3200" b="1" dirty="0">
              <a:solidFill>
                <a:srgbClr val="002060"/>
              </a:solidFill>
              <a:latin typeface="Arial "/>
              <a:ea typeface="Roboto"/>
              <a:cs typeface="Roboto"/>
              <a:sym typeface="Roboto"/>
            </a:endParaRPr>
          </a:p>
          <a:p>
            <a:pPr marL="0" indent="0">
              <a:buClr>
                <a:srgbClr val="002060"/>
              </a:buClr>
              <a:buSzPts val="3200"/>
            </a:pPr>
            <a:endParaRPr lang="vi-VN" sz="3200" b="1" dirty="0">
              <a:solidFill>
                <a:srgbClr val="002060"/>
              </a:solidFill>
              <a:latin typeface="Arial "/>
              <a:ea typeface="Roboto"/>
              <a:cs typeface="Roboto"/>
              <a:sym typeface="Roboto"/>
            </a:endParaRPr>
          </a:p>
          <a:p>
            <a:pPr marL="0" indent="0">
              <a:lnSpc>
                <a:spcPct val="150000"/>
              </a:lnSpc>
              <a:spcBef>
                <a:spcPts val="760"/>
              </a:spcBef>
              <a:spcAft>
                <a:spcPts val="600"/>
              </a:spcAft>
              <a:buClr>
                <a:srgbClr val="C00000"/>
              </a:buClr>
              <a:buSzPts val="3800"/>
            </a:pPr>
            <a:r>
              <a:rPr lang="en-US" sz="3200" b="1" dirty="0">
                <a:solidFill>
                  <a:srgbClr val="C00000"/>
                </a:solidFill>
                <a:latin typeface="Arial "/>
                <a:ea typeface="Roboto"/>
                <a:cs typeface="Roboto"/>
                <a:sym typeface="Roboto"/>
              </a:rPr>
              <a:t>NHỮNG VẤN ĐỀ THƯỜNG GẶP TRONG CHĂN NUÔI </a:t>
            </a:r>
            <a:r>
              <a:rPr lang="en-US" sz="3200" b="1">
                <a:solidFill>
                  <a:srgbClr val="C00000"/>
                </a:solidFill>
                <a:latin typeface="Arial "/>
                <a:ea typeface="Roboto"/>
                <a:cs typeface="Roboto"/>
                <a:sym typeface="Roboto"/>
              </a:rPr>
              <a:t>LỢN THỊT VÀ XỬ LÝ CHẤT THẢI TRANG TRẠI </a:t>
            </a:r>
            <a:r>
              <a:rPr lang="en-US" sz="3200" b="1" dirty="0">
                <a:solidFill>
                  <a:srgbClr val="C00000"/>
                </a:solidFill>
                <a:latin typeface="Arial "/>
                <a:ea typeface="Roboto"/>
                <a:cs typeface="Roboto"/>
                <a:sym typeface="Roboto"/>
              </a:rPr>
              <a:t>QUY MÔ VỪA </a:t>
            </a:r>
            <a:r>
              <a:rPr lang="en-US" sz="3200" b="1">
                <a:solidFill>
                  <a:srgbClr val="C00000"/>
                </a:solidFill>
                <a:latin typeface="Arial "/>
                <a:ea typeface="Roboto"/>
                <a:cs typeface="Roboto"/>
                <a:sym typeface="Roboto"/>
              </a:rPr>
              <a:t>VÀ </a:t>
            </a:r>
            <a:r>
              <a:rPr lang="en-US" sz="3200" b="1" smtClean="0">
                <a:solidFill>
                  <a:srgbClr val="C00000"/>
                </a:solidFill>
                <a:latin typeface="Arial "/>
                <a:ea typeface="Roboto"/>
                <a:cs typeface="Roboto"/>
                <a:sym typeface="Roboto"/>
              </a:rPr>
              <a:t>NHỎ</a:t>
            </a:r>
            <a:endParaRPr lang="vi-VN" sz="3200" b="1" dirty="0">
              <a:solidFill>
                <a:srgbClr val="C00000"/>
              </a:solidFill>
              <a:latin typeface="Arial "/>
              <a:ea typeface="Roboto"/>
              <a:cs typeface="Roboto"/>
              <a:sym typeface="Roboto"/>
            </a:endParaRPr>
          </a:p>
        </p:txBody>
      </p:sp>
      <p:sp>
        <p:nvSpPr>
          <p:cNvPr id="5" name="Google Shape;64;p1">
            <a:extLst>
              <a:ext uri="{FF2B5EF4-FFF2-40B4-BE49-F238E27FC236}">
                <a16:creationId xmlns:a16="http://schemas.microsoft.com/office/drawing/2014/main" xmlns="" id="{AE9739DA-5951-4864-8569-CEF135E8617D}"/>
              </a:ext>
            </a:extLst>
          </p:cNvPr>
          <p:cNvSpPr txBox="1">
            <a:spLocks/>
          </p:cNvSpPr>
          <p:nvPr/>
        </p:nvSpPr>
        <p:spPr>
          <a:xfrm>
            <a:off x="11100595" y="6251127"/>
            <a:ext cx="548700" cy="524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z="1100" smtClean="0"/>
              <a:pPr/>
              <a:t>3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4259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"/>
          <p:cNvSpPr/>
          <p:nvPr/>
        </p:nvSpPr>
        <p:spPr>
          <a:xfrm>
            <a:off x="4338584" y="2555757"/>
            <a:ext cx="2795058" cy="2625969"/>
          </a:xfrm>
          <a:prstGeom prst="flowChartConnector">
            <a:avLst/>
          </a:prstGeom>
          <a:solidFill>
            <a:srgbClr val="3D85C6"/>
          </a:solidFill>
          <a:ln w="25400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r>
              <a:rPr lang="en-US" sz="1600" b="1" dirty="0" err="1">
                <a:solidFill>
                  <a:srgbClr val="FF0000"/>
                </a:solidFill>
                <a:latin typeface="Arial "/>
              </a:rPr>
              <a:t>Năng</a:t>
            </a:r>
            <a:r>
              <a:rPr lang="en-US" sz="1600" b="1" dirty="0">
                <a:solidFill>
                  <a:srgbClr val="FF0000"/>
                </a:solidFill>
                <a:latin typeface="Arial "/>
              </a:rPr>
              <a:t> </a:t>
            </a:r>
            <a:r>
              <a:rPr lang="en-US" sz="1600" b="1" err="1">
                <a:solidFill>
                  <a:srgbClr val="FF0000"/>
                </a:solidFill>
                <a:latin typeface="Arial "/>
              </a:rPr>
              <a:t>suất</a:t>
            </a:r>
            <a:r>
              <a:rPr lang="en-US" sz="1600" b="1">
                <a:solidFill>
                  <a:srgbClr val="FF0000"/>
                </a:solidFill>
                <a:latin typeface="Arial "/>
              </a:rPr>
              <a:t> chăn nuôi thấp</a:t>
            </a:r>
          </a:p>
          <a:p>
            <a:pPr algn="ctr">
              <a:buSzPts val="1800"/>
            </a:pPr>
            <a:r>
              <a:rPr lang="en-US" sz="1600" b="1">
                <a:solidFill>
                  <a:schemeClr val="lt1"/>
                </a:solidFill>
                <a:latin typeface="Arial "/>
              </a:rPr>
              <a:t>(</a:t>
            </a:r>
            <a:r>
              <a:rPr lang="en-US" sz="1600" b="1" dirty="0" err="1">
                <a:solidFill>
                  <a:schemeClr val="lt1"/>
                </a:solidFill>
                <a:latin typeface="Arial "/>
              </a:rPr>
              <a:t>số</a:t>
            </a:r>
            <a:r>
              <a:rPr lang="en-US" sz="1600" b="1" dirty="0">
                <a:solidFill>
                  <a:schemeClr val="lt1"/>
                </a:solidFill>
                <a:latin typeface="Arial "/>
              </a:rPr>
              <a:t> con </a:t>
            </a:r>
            <a:r>
              <a:rPr lang="en-US" sz="1600" b="1" dirty="0" err="1">
                <a:solidFill>
                  <a:schemeClr val="lt1"/>
                </a:solidFill>
                <a:latin typeface="Arial "/>
              </a:rPr>
              <a:t>cai</a:t>
            </a:r>
            <a:r>
              <a:rPr lang="en-US" sz="1600" b="1" dirty="0">
                <a:solidFill>
                  <a:schemeClr val="lt1"/>
                </a:solidFill>
                <a:latin typeface="Arial "/>
              </a:rPr>
              <a:t> </a:t>
            </a:r>
            <a:r>
              <a:rPr lang="en-US" sz="1600" b="1" dirty="0" err="1">
                <a:solidFill>
                  <a:schemeClr val="lt1"/>
                </a:solidFill>
                <a:latin typeface="Arial "/>
              </a:rPr>
              <a:t>sữa</a:t>
            </a:r>
            <a:r>
              <a:rPr lang="en-US" sz="1600" b="1" dirty="0">
                <a:solidFill>
                  <a:schemeClr val="lt1"/>
                </a:solidFill>
                <a:latin typeface="Arial "/>
              </a:rPr>
              <a:t>/</a:t>
            </a:r>
            <a:r>
              <a:rPr lang="en-US" sz="1600" b="1" dirty="0" err="1">
                <a:solidFill>
                  <a:schemeClr val="lt1"/>
                </a:solidFill>
                <a:latin typeface="Arial "/>
              </a:rPr>
              <a:t>nái</a:t>
            </a:r>
            <a:r>
              <a:rPr lang="en-US" sz="1600" b="1" dirty="0">
                <a:solidFill>
                  <a:schemeClr val="lt1"/>
                </a:solidFill>
                <a:latin typeface="Arial "/>
              </a:rPr>
              <a:t>/</a:t>
            </a:r>
            <a:r>
              <a:rPr lang="en-US" sz="1600" b="1" dirty="0" err="1">
                <a:solidFill>
                  <a:schemeClr val="lt1"/>
                </a:solidFill>
                <a:latin typeface="Arial "/>
              </a:rPr>
              <a:t>năm</a:t>
            </a:r>
            <a:r>
              <a:rPr lang="en-US" sz="1600" b="1" dirty="0">
                <a:solidFill>
                  <a:schemeClr val="lt1"/>
                </a:solidFill>
                <a:latin typeface="Arial "/>
              </a:rPr>
              <a:t> </a:t>
            </a:r>
            <a:r>
              <a:rPr lang="en-US" sz="1600" b="1" dirty="0" err="1">
                <a:solidFill>
                  <a:schemeClr val="lt1"/>
                </a:solidFill>
                <a:latin typeface="Arial "/>
              </a:rPr>
              <a:t>đạt</a:t>
            </a:r>
            <a:r>
              <a:rPr lang="en-US" sz="1600" b="1" dirty="0">
                <a:solidFill>
                  <a:schemeClr val="lt1"/>
                </a:solidFill>
                <a:latin typeface="Arial "/>
              </a:rPr>
              <a:t> </a:t>
            </a:r>
            <a:r>
              <a:rPr lang="en-US" sz="1600" b="1">
                <a:solidFill>
                  <a:schemeClr val="lt1"/>
                </a:solidFill>
                <a:latin typeface="Arial "/>
              </a:rPr>
              <a:t>20-22 con,</a:t>
            </a:r>
            <a:r>
              <a:rPr lang="en-US" sz="1600" b="1">
                <a:solidFill>
                  <a:srgbClr val="FFC000"/>
                </a:solidFill>
                <a:latin typeface="Arial "/>
              </a:rPr>
              <a:t> </a:t>
            </a:r>
            <a:r>
              <a:rPr lang="en-US" sz="1600" b="1">
                <a:solidFill>
                  <a:schemeClr val="bg1"/>
                </a:solidFill>
                <a:latin typeface="Arial "/>
              </a:rPr>
              <a:t>sinh trưởng chậm..., </a:t>
            </a:r>
            <a:r>
              <a:rPr lang="en-US" sz="1600" b="1">
                <a:solidFill>
                  <a:srgbClr val="FFC000"/>
                </a:solidFill>
                <a:latin typeface="Arial "/>
              </a:rPr>
              <a:t>(xấp xỉ 70% thế giới,)</a:t>
            </a:r>
            <a:endParaRPr sz="1600" b="1" dirty="0">
              <a:solidFill>
                <a:srgbClr val="FFC000"/>
              </a:solidFill>
              <a:latin typeface="Arial "/>
            </a:endParaRPr>
          </a:p>
        </p:txBody>
      </p:sp>
      <p:sp>
        <p:nvSpPr>
          <p:cNvPr id="91" name="Google Shape;91;p5"/>
          <p:cNvSpPr/>
          <p:nvPr/>
        </p:nvSpPr>
        <p:spPr>
          <a:xfrm>
            <a:off x="1199317" y="1268454"/>
            <a:ext cx="2057400" cy="914400"/>
          </a:xfrm>
          <a:prstGeom prst="wedgeRoundRectCallout">
            <a:avLst>
              <a:gd name="adj1" fmla="val 110414"/>
              <a:gd name="adj2" fmla="val 153318"/>
              <a:gd name="adj3" fmla="val 16667"/>
            </a:avLst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2000"/>
            </a:pPr>
            <a:r>
              <a:rPr lang="en-US" sz="2000" b="1" dirty="0">
                <a:solidFill>
                  <a:srgbClr val="002060"/>
                </a:solidFill>
                <a:latin typeface="Arial "/>
              </a:rPr>
              <a:t>1. </a:t>
            </a:r>
            <a:r>
              <a:rPr lang="en-US" sz="2000" b="1" dirty="0" err="1">
                <a:solidFill>
                  <a:srgbClr val="002060"/>
                </a:solidFill>
                <a:latin typeface="Arial "/>
              </a:rPr>
              <a:t>Chất</a:t>
            </a:r>
            <a:r>
              <a:rPr lang="en-US" sz="20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 "/>
              </a:rPr>
              <a:t>lượng</a:t>
            </a:r>
            <a:r>
              <a:rPr lang="en-US" sz="20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 "/>
              </a:rPr>
              <a:t>giống</a:t>
            </a:r>
            <a:endParaRPr sz="2000" b="1" dirty="0">
              <a:solidFill>
                <a:srgbClr val="002060"/>
              </a:solidFill>
              <a:latin typeface="Arial "/>
            </a:endParaRPr>
          </a:p>
        </p:txBody>
      </p:sp>
      <p:sp>
        <p:nvSpPr>
          <p:cNvPr id="92" name="Google Shape;92;p5"/>
          <p:cNvSpPr/>
          <p:nvPr/>
        </p:nvSpPr>
        <p:spPr>
          <a:xfrm>
            <a:off x="8966200" y="1122150"/>
            <a:ext cx="1879599" cy="1447800"/>
          </a:xfrm>
          <a:prstGeom prst="wedgeRoundRectCallout">
            <a:avLst>
              <a:gd name="adj1" fmla="val -162760"/>
              <a:gd name="adj2" fmla="val 86119"/>
              <a:gd name="adj3" fmla="val 16667"/>
            </a:avLst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2000"/>
            </a:pPr>
            <a:r>
              <a:rPr lang="en-US" sz="2000" b="1" dirty="0">
                <a:solidFill>
                  <a:srgbClr val="C00000"/>
                </a:solidFill>
                <a:latin typeface="Arial "/>
              </a:rPr>
              <a:t>2. </a:t>
            </a:r>
            <a:r>
              <a:rPr lang="en-US" sz="2000" b="1" dirty="0" err="1">
                <a:solidFill>
                  <a:srgbClr val="C00000"/>
                </a:solidFill>
                <a:latin typeface="Arial "/>
              </a:rPr>
              <a:t>Thức</a:t>
            </a:r>
            <a:r>
              <a:rPr lang="en-US" sz="2000" b="1" dirty="0">
                <a:solidFill>
                  <a:srgbClr val="C00000"/>
                </a:solidFill>
                <a:latin typeface="Arial 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 "/>
              </a:rPr>
              <a:t>ăn</a:t>
            </a:r>
            <a:r>
              <a:rPr lang="en-US" sz="2000" b="1" dirty="0">
                <a:solidFill>
                  <a:srgbClr val="C00000"/>
                </a:solidFill>
                <a:latin typeface="Arial 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Arial "/>
              </a:rPr>
              <a:t>nước</a:t>
            </a:r>
            <a:r>
              <a:rPr lang="en-US" sz="2000" b="1" dirty="0">
                <a:solidFill>
                  <a:srgbClr val="C00000"/>
                </a:solidFill>
                <a:latin typeface="Arial 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 "/>
              </a:rPr>
              <a:t>uống</a:t>
            </a:r>
            <a:endParaRPr sz="2000" b="1" dirty="0">
              <a:solidFill>
                <a:srgbClr val="C00000"/>
              </a:solidFill>
              <a:latin typeface="Arial "/>
            </a:endParaRPr>
          </a:p>
        </p:txBody>
      </p:sp>
      <p:sp>
        <p:nvSpPr>
          <p:cNvPr id="93" name="Google Shape;93;p5"/>
          <p:cNvSpPr/>
          <p:nvPr/>
        </p:nvSpPr>
        <p:spPr>
          <a:xfrm>
            <a:off x="1107412" y="5278069"/>
            <a:ext cx="2650175" cy="1252800"/>
          </a:xfrm>
          <a:prstGeom prst="wedgeRectCallout">
            <a:avLst>
              <a:gd name="adj1" fmla="val 78212"/>
              <a:gd name="adj2" fmla="val -105001"/>
            </a:avLst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2000"/>
            </a:pPr>
            <a:r>
              <a:rPr lang="en-US" sz="1900" b="1" dirty="0">
                <a:solidFill>
                  <a:srgbClr val="C00000"/>
                </a:solidFill>
                <a:latin typeface="Arial "/>
              </a:rPr>
              <a:t>4</a:t>
            </a:r>
            <a:r>
              <a:rPr lang="en-US" sz="1900" b="1">
                <a:solidFill>
                  <a:srgbClr val="C00000"/>
                </a:solidFill>
                <a:latin typeface="Arial "/>
              </a:rPr>
              <a:t>. Sức khỏe của lợn</a:t>
            </a:r>
            <a:endParaRPr sz="1900" b="1" dirty="0">
              <a:solidFill>
                <a:srgbClr val="C00000"/>
              </a:solidFill>
              <a:latin typeface="Arial "/>
            </a:endParaRPr>
          </a:p>
        </p:txBody>
      </p:sp>
      <p:sp>
        <p:nvSpPr>
          <p:cNvPr id="94" name="Google Shape;94;p5"/>
          <p:cNvSpPr/>
          <p:nvPr/>
        </p:nvSpPr>
        <p:spPr>
          <a:xfrm>
            <a:off x="8495717" y="5051185"/>
            <a:ext cx="2879228" cy="1600200"/>
          </a:xfrm>
          <a:prstGeom prst="wedgeEllipseCallout">
            <a:avLst>
              <a:gd name="adj1" fmla="val -112067"/>
              <a:gd name="adj2" fmla="val -79258"/>
            </a:avLst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2000"/>
            </a:pPr>
            <a:r>
              <a:rPr lang="en-US" sz="2000" b="1" dirty="0">
                <a:solidFill>
                  <a:srgbClr val="009900"/>
                </a:solidFill>
                <a:latin typeface="Arial "/>
              </a:rPr>
              <a:t>3</a:t>
            </a:r>
            <a:r>
              <a:rPr lang="en-US" sz="2000" b="1">
                <a:solidFill>
                  <a:srgbClr val="009900"/>
                </a:solidFill>
                <a:latin typeface="Arial "/>
              </a:rPr>
              <a:t>. </a:t>
            </a:r>
            <a:r>
              <a:rPr lang="vi-VN" sz="2000" b="1">
                <a:solidFill>
                  <a:schemeClr val="accent3"/>
                </a:solidFill>
                <a:latin typeface="Arial "/>
              </a:rPr>
              <a:t>Môi trường sống (</a:t>
            </a:r>
            <a:r>
              <a:rPr lang="vi-VN" sz="2000" i="1">
                <a:solidFill>
                  <a:schemeClr val="accent3"/>
                </a:solidFill>
                <a:latin typeface="Arial "/>
              </a:rPr>
              <a:t>chuồng trại, tiểu khí hậu...)</a:t>
            </a:r>
            <a:endParaRPr lang="vi-VN" sz="2000" i="1" dirty="0">
              <a:solidFill>
                <a:schemeClr val="accent3"/>
              </a:solidFill>
              <a:latin typeface="Arial "/>
            </a:endParaRPr>
          </a:p>
        </p:txBody>
      </p:sp>
      <p:sp>
        <p:nvSpPr>
          <p:cNvPr id="95" name="Google Shape;95;p5"/>
          <p:cNvSpPr/>
          <p:nvPr/>
        </p:nvSpPr>
        <p:spPr>
          <a:xfrm>
            <a:off x="1766624" y="3106182"/>
            <a:ext cx="1667826" cy="1707118"/>
          </a:xfrm>
          <a:prstGeom prst="star6">
            <a:avLst>
              <a:gd name="adj" fmla="val 28868"/>
              <a:gd name="hf" fmla="val 115470"/>
            </a:avLst>
          </a:prstGeom>
          <a:solidFill>
            <a:schemeClr val="accent2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2000"/>
            </a:pPr>
            <a:r>
              <a:rPr lang="en-US" b="1" dirty="0" err="1">
                <a:solidFill>
                  <a:schemeClr val="lt1"/>
                </a:solidFill>
                <a:latin typeface="Arial "/>
              </a:rPr>
              <a:t>Lợn</a:t>
            </a:r>
            <a:r>
              <a:rPr lang="en-US" b="1" dirty="0">
                <a:solidFill>
                  <a:schemeClr val="lt1"/>
                </a:solidFill>
                <a:latin typeface="Arial "/>
              </a:rPr>
              <a:t> </a:t>
            </a:r>
            <a:r>
              <a:rPr lang="en-US" b="1" dirty="0" err="1">
                <a:solidFill>
                  <a:schemeClr val="lt1"/>
                </a:solidFill>
                <a:latin typeface="Arial "/>
              </a:rPr>
              <a:t>đực</a:t>
            </a:r>
            <a:r>
              <a:rPr lang="en-US" b="1" dirty="0">
                <a:solidFill>
                  <a:schemeClr val="lt1"/>
                </a:solidFill>
                <a:latin typeface="Arial "/>
              </a:rPr>
              <a:t> </a:t>
            </a:r>
            <a:r>
              <a:rPr lang="en-US" b="1" dirty="0" err="1">
                <a:solidFill>
                  <a:schemeClr val="lt1"/>
                </a:solidFill>
                <a:latin typeface="Arial "/>
              </a:rPr>
              <a:t>giống</a:t>
            </a:r>
            <a:endParaRPr b="1" dirty="0">
              <a:solidFill>
                <a:schemeClr val="lt1"/>
              </a:solidFill>
              <a:latin typeface="Arial "/>
            </a:endParaRPr>
          </a:p>
        </p:txBody>
      </p:sp>
      <p:sp>
        <p:nvSpPr>
          <p:cNvPr id="96" name="Google Shape;96;p5"/>
          <p:cNvSpPr/>
          <p:nvPr/>
        </p:nvSpPr>
        <p:spPr>
          <a:xfrm>
            <a:off x="4914718" y="1001754"/>
            <a:ext cx="1387798" cy="1447800"/>
          </a:xfrm>
          <a:prstGeom prst="star6">
            <a:avLst>
              <a:gd name="adj" fmla="val 28868"/>
              <a:gd name="hf" fmla="val 115470"/>
            </a:avLst>
          </a:prstGeom>
          <a:solidFill>
            <a:schemeClr val="accent3">
              <a:lumMod val="60000"/>
              <a:lumOff val="40000"/>
            </a:scheme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2000"/>
            </a:pPr>
            <a:r>
              <a:rPr lang="en-US" sz="2000" b="1" dirty="0" err="1">
                <a:solidFill>
                  <a:schemeClr val="lt1"/>
                </a:solidFill>
                <a:latin typeface="Arial "/>
              </a:rPr>
              <a:t>Lợn</a:t>
            </a:r>
            <a:r>
              <a:rPr lang="en-US" sz="2000" b="1" dirty="0">
                <a:solidFill>
                  <a:schemeClr val="lt1"/>
                </a:solidFill>
                <a:latin typeface="Arial "/>
              </a:rPr>
              <a:t> </a:t>
            </a:r>
            <a:r>
              <a:rPr lang="en-US" sz="2000" b="1" dirty="0" err="1">
                <a:solidFill>
                  <a:schemeClr val="lt1"/>
                </a:solidFill>
                <a:latin typeface="Arial "/>
              </a:rPr>
              <a:t>nái</a:t>
            </a:r>
            <a:endParaRPr sz="2000" b="1" dirty="0">
              <a:solidFill>
                <a:schemeClr val="lt1"/>
              </a:solidFill>
              <a:latin typeface="Arial "/>
            </a:endParaRPr>
          </a:p>
        </p:txBody>
      </p:sp>
      <p:sp>
        <p:nvSpPr>
          <p:cNvPr id="97" name="Google Shape;97;p5"/>
          <p:cNvSpPr/>
          <p:nvPr/>
        </p:nvSpPr>
        <p:spPr>
          <a:xfrm>
            <a:off x="4796313" y="4921526"/>
            <a:ext cx="1879600" cy="1859518"/>
          </a:xfrm>
          <a:prstGeom prst="star6">
            <a:avLst>
              <a:gd name="adj" fmla="val 28868"/>
              <a:gd name="hf" fmla="val 115470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2000"/>
            </a:pPr>
            <a:r>
              <a:rPr lang="en-US" sz="2000" b="1" err="1">
                <a:solidFill>
                  <a:srgbClr val="17365D"/>
                </a:solidFill>
                <a:latin typeface="Arial "/>
              </a:rPr>
              <a:t>Lợn</a:t>
            </a:r>
            <a:r>
              <a:rPr lang="en-US" sz="2000" b="1">
                <a:solidFill>
                  <a:srgbClr val="17365D"/>
                </a:solidFill>
                <a:latin typeface="Arial "/>
              </a:rPr>
              <a:t> thịt</a:t>
            </a:r>
            <a:endParaRPr sz="2000" b="1" dirty="0">
              <a:solidFill>
                <a:srgbClr val="17365D"/>
              </a:solidFill>
              <a:latin typeface="Arial "/>
            </a:endParaRPr>
          </a:p>
        </p:txBody>
      </p:sp>
      <p:sp>
        <p:nvSpPr>
          <p:cNvPr id="12" name="Google Shape;64;p1">
            <a:extLst>
              <a:ext uri="{FF2B5EF4-FFF2-40B4-BE49-F238E27FC236}">
                <a16:creationId xmlns:a16="http://schemas.microsoft.com/office/drawing/2014/main" xmlns="" id="{CBF4F97A-B77C-47FD-A80C-DB53F22A569C}"/>
              </a:ext>
            </a:extLst>
          </p:cNvPr>
          <p:cNvSpPr txBox="1">
            <a:spLocks/>
          </p:cNvSpPr>
          <p:nvPr/>
        </p:nvSpPr>
        <p:spPr>
          <a:xfrm>
            <a:off x="11100595" y="6251127"/>
            <a:ext cx="548700" cy="524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z="1100" smtClean="0">
                <a:latin typeface="Arial "/>
              </a:rPr>
              <a:pPr/>
              <a:t>4</a:t>
            </a:fld>
            <a:endParaRPr lang="en-US" sz="1100" dirty="0">
              <a:latin typeface="Arial 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420213" y="240191"/>
            <a:ext cx="10248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 SUẤT </a:t>
            </a:r>
            <a:r>
              <a:rPr lang="en-US" sz="24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</a:t>
            </a:r>
            <a:r>
              <a:rPr lang="en-US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 QUẢ CHĂN NUÔI LỢN</a:t>
            </a:r>
            <a:endParaRPr lang="vi-VN" sz="24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97;p5"/>
          <p:cNvSpPr/>
          <p:nvPr/>
        </p:nvSpPr>
        <p:spPr>
          <a:xfrm>
            <a:off x="8080992" y="3231287"/>
            <a:ext cx="1879600" cy="1859518"/>
          </a:xfrm>
          <a:prstGeom prst="star6">
            <a:avLst>
              <a:gd name="adj" fmla="val 28868"/>
              <a:gd name="hf" fmla="val 115470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2000"/>
            </a:pPr>
            <a:r>
              <a:rPr lang="en-US" sz="2000" b="1" dirty="0" err="1">
                <a:solidFill>
                  <a:srgbClr val="17365D"/>
                </a:solidFill>
                <a:latin typeface="Arial "/>
              </a:rPr>
              <a:t>Lợn</a:t>
            </a:r>
            <a:r>
              <a:rPr lang="en-US" sz="2000" b="1" dirty="0">
                <a:solidFill>
                  <a:srgbClr val="17365D"/>
                </a:solidFill>
                <a:latin typeface="Arial "/>
              </a:rPr>
              <a:t> con </a:t>
            </a:r>
            <a:r>
              <a:rPr lang="en-US" sz="2000" b="1" dirty="0" err="1">
                <a:solidFill>
                  <a:srgbClr val="17365D"/>
                </a:solidFill>
                <a:latin typeface="Arial "/>
              </a:rPr>
              <a:t>theo</a:t>
            </a:r>
            <a:r>
              <a:rPr lang="en-US" sz="2000" b="1" dirty="0">
                <a:solidFill>
                  <a:srgbClr val="17365D"/>
                </a:solidFill>
                <a:latin typeface="Arial "/>
              </a:rPr>
              <a:t> </a:t>
            </a:r>
            <a:r>
              <a:rPr lang="en-US" sz="2000" b="1" dirty="0" err="1">
                <a:solidFill>
                  <a:srgbClr val="17365D"/>
                </a:solidFill>
                <a:latin typeface="Arial "/>
              </a:rPr>
              <a:t>mẹ</a:t>
            </a:r>
            <a:endParaRPr sz="2000" b="1" dirty="0">
              <a:solidFill>
                <a:srgbClr val="17365D"/>
              </a:solidFill>
              <a:latin typeface="Arial "/>
            </a:endParaRPr>
          </a:p>
        </p:txBody>
      </p:sp>
      <p:sp>
        <p:nvSpPr>
          <p:cNvPr id="3" name="Curved Down Arrow 2"/>
          <p:cNvSpPr/>
          <p:nvPr/>
        </p:nvSpPr>
        <p:spPr>
          <a:xfrm rot="1955782">
            <a:off x="6090186" y="1837343"/>
            <a:ext cx="3217742" cy="122441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4" name="Curved Left Arrow 3"/>
          <p:cNvSpPr/>
          <p:nvPr/>
        </p:nvSpPr>
        <p:spPr>
          <a:xfrm rot="3660469">
            <a:off x="7168437" y="4370934"/>
            <a:ext cx="636727" cy="2020057"/>
          </a:xfrm>
          <a:prstGeom prst="curved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5" name="Curved Down Arrow 4"/>
          <p:cNvSpPr/>
          <p:nvPr/>
        </p:nvSpPr>
        <p:spPr>
          <a:xfrm rot="18508477">
            <a:off x="2614090" y="1738565"/>
            <a:ext cx="2609265" cy="1201532"/>
          </a:xfrm>
          <a:prstGeom prst="curved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13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57680" y="1105471"/>
            <a:ext cx="9899009" cy="5390866"/>
          </a:xfr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rgbClr val="5792C9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vi-VN" sz="2400" b="1" u="sng">
                <a:solidFill>
                  <a:srgbClr val="002060"/>
                </a:solidFill>
              </a:rPr>
              <a:t>Chủ đề thảo luận nhóm:</a:t>
            </a:r>
            <a:endParaRPr lang="en-US" sz="2400" b="1" u="sng">
              <a:solidFill>
                <a:srgbClr val="002060"/>
              </a:solidFill>
            </a:endParaRPr>
          </a:p>
          <a:p>
            <a:pPr algn="ctr"/>
            <a:endParaRPr lang="vi-VN" sz="2400" b="1" u="sng">
              <a:solidFill>
                <a:srgbClr val="002060"/>
              </a:solidFill>
            </a:endParaRPr>
          </a:p>
          <a:p>
            <a:pPr algn="ctr">
              <a:lnSpc>
                <a:spcPct val="170000"/>
              </a:lnSpc>
            </a:pPr>
            <a:r>
              <a:rPr lang="vi-VN" sz="2400" b="1">
                <a:solidFill>
                  <a:srgbClr val="0000CC"/>
                </a:solidFill>
              </a:rPr>
              <a:t>Những vấn đề thường gặp </a:t>
            </a:r>
            <a:r>
              <a:rPr lang="vi-VN" sz="2400" b="1" smtClean="0">
                <a:solidFill>
                  <a:srgbClr val="0000CC"/>
                </a:solidFill>
              </a:rPr>
              <a:t>trong </a:t>
            </a:r>
            <a:r>
              <a:rPr lang="vi-VN" sz="2400" b="1">
                <a:solidFill>
                  <a:srgbClr val="0000CC"/>
                </a:solidFill>
              </a:rPr>
              <a:t>cơ sở chăn nuôi lợn thịt quy mô vừa và nhỏ?</a:t>
            </a:r>
          </a:p>
          <a:p>
            <a:pPr marL="1143000" lvl="1" indent="-685800" algn="just">
              <a:lnSpc>
                <a:spcPct val="170000"/>
              </a:lnSpc>
              <a:buFont typeface="+mj-lt"/>
              <a:buAutoNum type="arabicParenR"/>
            </a:pPr>
            <a:r>
              <a:rPr lang="vi-VN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Chăn nuôi lợn sau cai sữa (từ cai sữa đến 70 ngày tuổi</a:t>
            </a:r>
            <a:r>
              <a:rPr lang="vi-VN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24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lvl="1" indent="-685800" algn="just">
              <a:lnSpc>
                <a:spcPct val="170000"/>
              </a:lnSpc>
              <a:buFont typeface="+mj-lt"/>
              <a:buAutoNum type="arabicParenR"/>
            </a:pPr>
            <a:r>
              <a:rPr lang="vi-VN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Chăn nuôi lợn thịt (từ 70 ngày đến xuất chuồng</a:t>
            </a:r>
            <a:r>
              <a:rPr lang="vi-VN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24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lvl="1" indent="-685800" algn="just">
              <a:lnSpc>
                <a:spcPct val="170000"/>
              </a:lnSpc>
              <a:buFont typeface="+mj-lt"/>
              <a:buAutoNum type="arabicParenR"/>
            </a:pPr>
            <a:r>
              <a:rPr lang="vi-VN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 lý chất thải chăn nuôi </a:t>
            </a:r>
            <a:r>
              <a:rPr lang="vi-VN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endParaRPr lang="vi-VN" sz="24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28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"/>
          <p:cNvSpPr/>
          <p:nvPr/>
        </p:nvSpPr>
        <p:spPr>
          <a:xfrm>
            <a:off x="327192" y="1260023"/>
            <a:ext cx="6046312" cy="517156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002060"/>
              </a:buClr>
              <a:buSzPts val="2800"/>
              <a:buFont typeface="Wingdings" panose="05000000000000000000" pitchFamily="2" charset="2"/>
              <a:buChar char="ü"/>
            </a:pPr>
            <a:r>
              <a:rPr lang="en-US" sz="2400" b="1">
                <a:solidFill>
                  <a:srgbClr val="002060"/>
                </a:solidFill>
                <a:latin typeface="Arial "/>
              </a:rPr>
              <a:t>Lợn con ăn kém hoặc không </a:t>
            </a:r>
            <a:r>
              <a:rPr lang="en-US" sz="2400" b="1" smtClean="0">
                <a:solidFill>
                  <a:srgbClr val="002060"/>
                </a:solidFill>
                <a:latin typeface="Arial "/>
              </a:rPr>
              <a:t>ăn</a:t>
            </a:r>
            <a:endParaRPr lang="en-US" sz="2400" b="1">
              <a:solidFill>
                <a:srgbClr val="002060"/>
              </a:solidFill>
              <a:latin typeface="Arial "/>
            </a:endParaRPr>
          </a:p>
          <a:p>
            <a:pPr marL="342900" indent="-342900" algn="just">
              <a:lnSpc>
                <a:spcPct val="150000"/>
              </a:lnSpc>
              <a:buClr>
                <a:srgbClr val="002060"/>
              </a:buClr>
              <a:buSzPts val="2800"/>
              <a:buFont typeface="Wingdings" panose="05000000000000000000" pitchFamily="2" charset="2"/>
              <a:buChar char="ü"/>
            </a:pPr>
            <a:r>
              <a:rPr lang="en-US" sz="2400" b="1">
                <a:solidFill>
                  <a:srgbClr val="002060"/>
                </a:solidFill>
                <a:latin typeface="Arial "/>
              </a:rPr>
              <a:t>Lợn con hay mắc bệnh tiêu chảy, bệnh đường hô </a:t>
            </a:r>
            <a:r>
              <a:rPr lang="en-US" sz="2400" b="1" smtClean="0">
                <a:solidFill>
                  <a:srgbClr val="002060"/>
                </a:solidFill>
                <a:latin typeface="Arial "/>
              </a:rPr>
              <a:t>hấp</a:t>
            </a:r>
            <a:endParaRPr lang="en-US" sz="2400" b="1">
              <a:solidFill>
                <a:srgbClr val="002060"/>
              </a:solidFill>
              <a:latin typeface="Arial "/>
            </a:endParaRPr>
          </a:p>
          <a:p>
            <a:pPr marL="342900" indent="-342900" algn="just">
              <a:lnSpc>
                <a:spcPct val="150000"/>
              </a:lnSpc>
              <a:buClr>
                <a:srgbClr val="002060"/>
              </a:buClr>
              <a:buSzPts val="2800"/>
              <a:buFont typeface="Wingdings" panose="05000000000000000000" pitchFamily="2" charset="2"/>
              <a:buChar char="ü"/>
            </a:pPr>
            <a:r>
              <a:rPr lang="en-US" sz="2400" b="1">
                <a:solidFill>
                  <a:srgbClr val="002060"/>
                </a:solidFill>
                <a:latin typeface="Arial "/>
              </a:rPr>
              <a:t> Lợn con chậm lớn, khối lượng lúc 70 ngày tuổi </a:t>
            </a:r>
            <a:r>
              <a:rPr lang="en-US" sz="2400" b="1" smtClean="0">
                <a:solidFill>
                  <a:srgbClr val="002060"/>
                </a:solidFill>
                <a:latin typeface="Arial "/>
              </a:rPr>
              <a:t>thấp</a:t>
            </a:r>
            <a:endParaRPr lang="en-US" sz="2400" b="1">
              <a:solidFill>
                <a:srgbClr val="002060"/>
              </a:solidFill>
              <a:latin typeface="Arial "/>
            </a:endParaRPr>
          </a:p>
          <a:p>
            <a:pPr marL="342900" indent="-342900" algn="just">
              <a:lnSpc>
                <a:spcPct val="150000"/>
              </a:lnSpc>
              <a:buClr>
                <a:srgbClr val="002060"/>
              </a:buClr>
              <a:buSzPts val="2800"/>
              <a:buFont typeface="Wingdings" panose="05000000000000000000" pitchFamily="2" charset="2"/>
              <a:buChar char="ü"/>
            </a:pPr>
            <a:r>
              <a:rPr lang="en-US" sz="2400" b="1">
                <a:solidFill>
                  <a:srgbClr val="002060"/>
                </a:solidFill>
                <a:latin typeface="Arial "/>
              </a:rPr>
              <a:t>Tỷ lệ còi cọc </a:t>
            </a:r>
            <a:r>
              <a:rPr lang="en-US" sz="2400" b="1" smtClean="0">
                <a:solidFill>
                  <a:srgbClr val="002060"/>
                </a:solidFill>
                <a:latin typeface="Arial "/>
              </a:rPr>
              <a:t>cao</a:t>
            </a:r>
            <a:endParaRPr lang="en-US" sz="2400" b="1">
              <a:solidFill>
                <a:srgbClr val="002060"/>
              </a:solidFill>
              <a:latin typeface="Arial "/>
            </a:endParaRPr>
          </a:p>
          <a:p>
            <a:pPr marL="342900" indent="-342900" algn="just">
              <a:lnSpc>
                <a:spcPct val="150000"/>
              </a:lnSpc>
              <a:buClr>
                <a:srgbClr val="002060"/>
              </a:buClr>
              <a:buSzPts val="2800"/>
              <a:buFont typeface="Wingdings" panose="05000000000000000000" pitchFamily="2" charset="2"/>
              <a:buChar char="ü"/>
            </a:pPr>
            <a:r>
              <a:rPr lang="en-US" sz="2400" b="1">
                <a:solidFill>
                  <a:srgbClr val="002060"/>
                </a:solidFill>
                <a:latin typeface="Arial "/>
              </a:rPr>
              <a:t>Tỷ lệ nuôi sống đến cai sữa </a:t>
            </a:r>
            <a:r>
              <a:rPr lang="en-US" sz="2400" b="1" smtClean="0">
                <a:solidFill>
                  <a:srgbClr val="002060"/>
                </a:solidFill>
                <a:latin typeface="Arial "/>
              </a:rPr>
              <a:t>thấp</a:t>
            </a:r>
            <a:endParaRPr lang="en-US" sz="2400" b="1">
              <a:solidFill>
                <a:srgbClr val="002060"/>
              </a:solidFill>
              <a:latin typeface="Arial "/>
            </a:endParaRPr>
          </a:p>
        </p:txBody>
      </p:sp>
      <p:sp>
        <p:nvSpPr>
          <p:cNvPr id="7" name="Google Shape;64;p1">
            <a:extLst>
              <a:ext uri="{FF2B5EF4-FFF2-40B4-BE49-F238E27FC236}">
                <a16:creationId xmlns:a16="http://schemas.microsoft.com/office/drawing/2014/main" xmlns="" id="{0CD0C6D7-9D08-474C-A49B-0839776D7157}"/>
              </a:ext>
            </a:extLst>
          </p:cNvPr>
          <p:cNvSpPr txBox="1">
            <a:spLocks/>
          </p:cNvSpPr>
          <p:nvPr/>
        </p:nvSpPr>
        <p:spPr>
          <a:xfrm>
            <a:off x="11100595" y="6251127"/>
            <a:ext cx="548700" cy="524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z="1100" smtClean="0"/>
              <a:pPr/>
              <a:t>6</a:t>
            </a:fld>
            <a:endParaRPr lang="en-US" sz="11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B5C1566-C525-4682-85CC-D070B036DC76}"/>
              </a:ext>
            </a:extLst>
          </p:cNvPr>
          <p:cNvSpPr/>
          <p:nvPr/>
        </p:nvSpPr>
        <p:spPr>
          <a:xfrm>
            <a:off x="134223" y="158672"/>
            <a:ext cx="11515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Arial "/>
                <a:ea typeface="Roboto"/>
                <a:cs typeface="Roboto"/>
                <a:sym typeface="Roboto"/>
              </a:rPr>
              <a:t>1. NHỮNG VẤN ĐỀ THƯỜNG </a:t>
            </a:r>
            <a:r>
              <a:rPr lang="en-US" sz="2400" b="1" smtClean="0">
                <a:solidFill>
                  <a:srgbClr val="FFFF00"/>
                </a:solidFill>
                <a:latin typeface="Arial "/>
                <a:ea typeface="Roboto"/>
                <a:cs typeface="Roboto"/>
                <a:sym typeface="Roboto"/>
              </a:rPr>
              <a:t>GẶP </a:t>
            </a:r>
            <a:r>
              <a:rPr lang="en-US" sz="2400" b="1">
                <a:solidFill>
                  <a:srgbClr val="FFFF00"/>
                </a:solidFill>
                <a:latin typeface="Arial "/>
                <a:ea typeface="Roboto"/>
                <a:cs typeface="Roboto"/>
                <a:sym typeface="Roboto"/>
              </a:rPr>
              <a:t>TRONG CHĂN NUÔI LỢN SAU CAI SỮA</a:t>
            </a:r>
            <a:endParaRPr lang="en-US" sz="240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698" y="1890216"/>
            <a:ext cx="2456597" cy="3275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810" y="1890216"/>
            <a:ext cx="2483893" cy="3311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"/>
          <p:cNvSpPr/>
          <p:nvPr/>
        </p:nvSpPr>
        <p:spPr>
          <a:xfrm>
            <a:off x="134223" y="1105469"/>
            <a:ext cx="7063392" cy="532611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>
              <a:lnSpc>
                <a:spcPct val="150000"/>
              </a:lnSpc>
              <a:buClr>
                <a:srgbClr val="002060"/>
              </a:buClr>
              <a:buSzPts val="2800"/>
            </a:pPr>
            <a:r>
              <a:rPr lang="en-US" sz="2200" b="1" u="sng">
                <a:solidFill>
                  <a:srgbClr val="C00000"/>
                </a:solidFill>
                <a:latin typeface="Arial "/>
              </a:rPr>
              <a:t>Nguyên nhân</a:t>
            </a:r>
            <a:r>
              <a:rPr lang="en-US" sz="2200" b="1">
                <a:solidFill>
                  <a:srgbClr val="C00000"/>
                </a:solidFill>
                <a:latin typeface="Arial "/>
              </a:rPr>
              <a:t>:</a:t>
            </a:r>
          </a:p>
          <a:p>
            <a:pPr marL="342900" indent="-342900" algn="just">
              <a:lnSpc>
                <a:spcPct val="150000"/>
              </a:lnSpc>
              <a:buClr>
                <a:srgbClr val="002060"/>
              </a:buClr>
              <a:buSzPts val="2800"/>
              <a:buFont typeface="Wingdings" panose="05000000000000000000" pitchFamily="2" charset="2"/>
              <a:buChar char="ü"/>
            </a:pPr>
            <a:r>
              <a:rPr lang="en-US" sz="2200" b="1">
                <a:solidFill>
                  <a:srgbClr val="002060"/>
                </a:solidFill>
                <a:latin typeface="Arial "/>
              </a:rPr>
              <a:t>Môi trường, tiểu khí hậu chuồng nuôi không phù hợp với lợn </a:t>
            </a:r>
            <a:r>
              <a:rPr lang="en-US" sz="2200" b="1" smtClean="0">
                <a:solidFill>
                  <a:srgbClr val="002060"/>
                </a:solidFill>
                <a:latin typeface="Arial "/>
              </a:rPr>
              <a:t>con</a:t>
            </a:r>
            <a:endParaRPr lang="en-US" sz="2200" b="1">
              <a:solidFill>
                <a:srgbClr val="002060"/>
              </a:solidFill>
              <a:latin typeface="Arial "/>
            </a:endParaRPr>
          </a:p>
          <a:p>
            <a:pPr marL="342900" indent="-342900" algn="just">
              <a:lnSpc>
                <a:spcPct val="150000"/>
              </a:lnSpc>
              <a:buClr>
                <a:srgbClr val="002060"/>
              </a:buClr>
              <a:buSzPts val="2800"/>
              <a:buFont typeface="Wingdings" panose="05000000000000000000" pitchFamily="2" charset="2"/>
              <a:buChar char="ü"/>
            </a:pPr>
            <a:r>
              <a:rPr lang="en-US" sz="2200" b="1">
                <a:solidFill>
                  <a:srgbClr val="002060"/>
                </a:solidFill>
                <a:latin typeface="Arial "/>
              </a:rPr>
              <a:t>Thức ăn không phù hợp với khả năng tiêu </a:t>
            </a:r>
            <a:r>
              <a:rPr lang="en-US" sz="2200" b="1" smtClean="0">
                <a:solidFill>
                  <a:srgbClr val="002060"/>
                </a:solidFill>
                <a:latin typeface="Arial "/>
              </a:rPr>
              <a:t>hóa</a:t>
            </a:r>
            <a:endParaRPr lang="en-US" sz="2200" b="1">
              <a:solidFill>
                <a:srgbClr val="002060"/>
              </a:solidFill>
              <a:latin typeface="Arial "/>
            </a:endParaRPr>
          </a:p>
          <a:p>
            <a:pPr marL="342900" indent="-342900" algn="just">
              <a:lnSpc>
                <a:spcPct val="150000"/>
              </a:lnSpc>
              <a:buClr>
                <a:srgbClr val="002060"/>
              </a:buClr>
              <a:buSzPts val="2800"/>
              <a:buFont typeface="Wingdings" panose="05000000000000000000" pitchFamily="2" charset="2"/>
              <a:buChar char="ü"/>
            </a:pPr>
            <a:r>
              <a:rPr lang="en-US" sz="2200" b="1">
                <a:solidFill>
                  <a:srgbClr val="002060"/>
                </a:solidFill>
                <a:latin typeface="Arial "/>
              </a:rPr>
              <a:t>Chế độ ăn không hợp </a:t>
            </a:r>
            <a:r>
              <a:rPr lang="en-US" sz="2200" b="1" smtClean="0">
                <a:solidFill>
                  <a:srgbClr val="002060"/>
                </a:solidFill>
                <a:latin typeface="Arial "/>
              </a:rPr>
              <a:t>lý</a:t>
            </a:r>
            <a:endParaRPr lang="en-US" sz="2200" b="1">
              <a:solidFill>
                <a:srgbClr val="002060"/>
              </a:solidFill>
              <a:latin typeface="Arial "/>
            </a:endParaRPr>
          </a:p>
          <a:p>
            <a:pPr marL="342900" indent="-342900" algn="just">
              <a:lnSpc>
                <a:spcPct val="150000"/>
              </a:lnSpc>
              <a:buClr>
                <a:srgbClr val="002060"/>
              </a:buClr>
              <a:buSzPts val="2800"/>
              <a:buFont typeface="Wingdings" panose="05000000000000000000" pitchFamily="2" charset="2"/>
              <a:buChar char="ü"/>
            </a:pPr>
            <a:r>
              <a:rPr lang="en-US" sz="2200" b="1">
                <a:solidFill>
                  <a:srgbClr val="002060"/>
                </a:solidFill>
                <a:latin typeface="Arial "/>
              </a:rPr>
              <a:t>Kỹ thuật chăm sóc, quản lý lợn con chưa đáp </a:t>
            </a:r>
            <a:r>
              <a:rPr lang="en-US" sz="2200" b="1" smtClean="0">
                <a:solidFill>
                  <a:srgbClr val="002060"/>
                </a:solidFill>
                <a:latin typeface="Arial "/>
              </a:rPr>
              <a:t>ứng</a:t>
            </a:r>
            <a:endParaRPr lang="en-US" sz="2200" b="1">
              <a:solidFill>
                <a:srgbClr val="002060"/>
              </a:solidFill>
              <a:latin typeface="Arial "/>
            </a:endParaRPr>
          </a:p>
          <a:p>
            <a:pPr marL="342900" indent="-342900" algn="just">
              <a:lnSpc>
                <a:spcPct val="150000"/>
              </a:lnSpc>
              <a:buClr>
                <a:srgbClr val="002060"/>
              </a:buClr>
              <a:buSzPts val="2800"/>
              <a:buFont typeface="Wingdings" panose="05000000000000000000" pitchFamily="2" charset="2"/>
              <a:buChar char="ü"/>
            </a:pPr>
            <a:r>
              <a:rPr lang="en-US" sz="2200" b="1">
                <a:solidFill>
                  <a:srgbClr val="002060"/>
                </a:solidFill>
                <a:latin typeface="Arial "/>
              </a:rPr>
              <a:t>Chưa áp dụng an toàn sinh học….</a:t>
            </a:r>
          </a:p>
          <a:p>
            <a:pPr algn="just">
              <a:lnSpc>
                <a:spcPct val="150000"/>
              </a:lnSpc>
              <a:buClr>
                <a:srgbClr val="002060"/>
              </a:buClr>
              <a:buSzPts val="2800"/>
            </a:pPr>
            <a:endParaRPr lang="en-US" sz="2200" b="1">
              <a:solidFill>
                <a:srgbClr val="002060"/>
              </a:solidFill>
              <a:latin typeface="Arial "/>
            </a:endParaRPr>
          </a:p>
        </p:txBody>
      </p:sp>
      <p:sp>
        <p:nvSpPr>
          <p:cNvPr id="7" name="Google Shape;64;p1">
            <a:extLst>
              <a:ext uri="{FF2B5EF4-FFF2-40B4-BE49-F238E27FC236}">
                <a16:creationId xmlns:a16="http://schemas.microsoft.com/office/drawing/2014/main" xmlns="" id="{0CD0C6D7-9D08-474C-A49B-0839776D7157}"/>
              </a:ext>
            </a:extLst>
          </p:cNvPr>
          <p:cNvSpPr txBox="1">
            <a:spLocks/>
          </p:cNvSpPr>
          <p:nvPr/>
        </p:nvSpPr>
        <p:spPr>
          <a:xfrm>
            <a:off x="11100595" y="6251127"/>
            <a:ext cx="548700" cy="524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z="1100" smtClean="0"/>
              <a:pPr/>
              <a:t>7</a:t>
            </a:fld>
            <a:endParaRPr lang="en-US" sz="11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B5C1566-C525-4682-85CC-D070B036DC76}"/>
              </a:ext>
            </a:extLst>
          </p:cNvPr>
          <p:cNvSpPr/>
          <p:nvPr/>
        </p:nvSpPr>
        <p:spPr>
          <a:xfrm>
            <a:off x="134223" y="0"/>
            <a:ext cx="11515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Arial "/>
                <a:ea typeface="Roboto"/>
                <a:cs typeface="Roboto"/>
                <a:sym typeface="Roboto"/>
              </a:rPr>
              <a:t>1. NHỮNG VẤN ĐỀ THƯỜNG </a:t>
            </a:r>
            <a:r>
              <a:rPr lang="en-US" sz="2400" b="1" smtClean="0">
                <a:solidFill>
                  <a:srgbClr val="FFFF00"/>
                </a:solidFill>
                <a:latin typeface="Arial "/>
                <a:ea typeface="Roboto"/>
                <a:cs typeface="Roboto"/>
                <a:sym typeface="Roboto"/>
              </a:rPr>
              <a:t>GẶP </a:t>
            </a:r>
            <a:r>
              <a:rPr lang="en-US" sz="2400" b="1">
                <a:solidFill>
                  <a:srgbClr val="FFFF00"/>
                </a:solidFill>
                <a:latin typeface="Arial "/>
                <a:ea typeface="Roboto"/>
                <a:cs typeface="Roboto"/>
                <a:sym typeface="Roboto"/>
              </a:rPr>
              <a:t>TRONG CHĂN NUÔI LỢN SAU CAI SỮA</a:t>
            </a:r>
            <a:endParaRPr lang="en-US" sz="240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227" y="970861"/>
            <a:ext cx="3239068" cy="30314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227" y="4002287"/>
            <a:ext cx="3239068" cy="2429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6526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"/>
          <p:cNvSpPr/>
          <p:nvPr/>
        </p:nvSpPr>
        <p:spPr>
          <a:xfrm>
            <a:off x="310394" y="1377538"/>
            <a:ext cx="5506452" cy="525153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74650" indent="-342900" algn="just">
              <a:spcBef>
                <a:spcPts val="600"/>
              </a:spcBef>
              <a:buClr>
                <a:srgbClr val="002060"/>
              </a:buClr>
              <a:buSzPts val="2300"/>
              <a:buFont typeface="Wingdings" panose="05000000000000000000" pitchFamily="2" charset="2"/>
              <a:buChar char="ü"/>
            </a:pPr>
            <a:r>
              <a:rPr lang="en-US" sz="2400" b="1">
                <a:solidFill>
                  <a:srgbClr val="002060"/>
                </a:solidFill>
                <a:latin typeface="Arial "/>
              </a:rPr>
              <a:t>Khả năng thu nhận thức ăn của lợn </a:t>
            </a:r>
            <a:r>
              <a:rPr lang="en-US" sz="2400" b="1" smtClean="0">
                <a:solidFill>
                  <a:srgbClr val="002060"/>
                </a:solidFill>
                <a:latin typeface="Arial "/>
              </a:rPr>
              <a:t>thấp</a:t>
            </a:r>
            <a:endParaRPr lang="en-US" sz="2400" dirty="0">
              <a:latin typeface="Arial "/>
            </a:endParaRPr>
          </a:p>
          <a:p>
            <a:pPr marL="374650" indent="-342900" algn="just">
              <a:spcBef>
                <a:spcPts val="600"/>
              </a:spcBef>
              <a:buClr>
                <a:srgbClr val="002060"/>
              </a:buClr>
              <a:buSzPts val="2300"/>
              <a:buFont typeface="Wingdings" panose="05000000000000000000" pitchFamily="2" charset="2"/>
              <a:buChar char="ü"/>
            </a:pPr>
            <a:r>
              <a:rPr lang="en-US" sz="2400" b="1">
                <a:solidFill>
                  <a:srgbClr val="002060"/>
                </a:solidFill>
                <a:latin typeface="Arial "/>
              </a:rPr>
              <a:t>Lợn sinh trưởng chưa đạt yêu cầu, thời gian nuôi </a:t>
            </a:r>
            <a:r>
              <a:rPr lang="en-US" sz="2400" b="1" smtClean="0">
                <a:solidFill>
                  <a:srgbClr val="002060"/>
                </a:solidFill>
                <a:latin typeface="Arial "/>
              </a:rPr>
              <a:t>dài</a:t>
            </a:r>
            <a:endParaRPr lang="en-US" sz="2400" b="1">
              <a:solidFill>
                <a:srgbClr val="002060"/>
              </a:solidFill>
              <a:latin typeface="Arial "/>
            </a:endParaRPr>
          </a:p>
          <a:p>
            <a:pPr marL="374650" indent="-342900" algn="just">
              <a:spcBef>
                <a:spcPts val="600"/>
              </a:spcBef>
              <a:buClr>
                <a:srgbClr val="002060"/>
              </a:buClr>
              <a:buSzPts val="2300"/>
              <a:buFont typeface="Wingdings" panose="05000000000000000000" pitchFamily="2" charset="2"/>
              <a:buChar char="ü"/>
            </a:pPr>
            <a:r>
              <a:rPr lang="en-US" sz="2400" b="1">
                <a:solidFill>
                  <a:srgbClr val="002060"/>
                </a:solidFill>
                <a:latin typeface="Arial "/>
              </a:rPr>
              <a:t>Tiêu tốn thức ăn/kg tăng khối lượng còn </a:t>
            </a:r>
            <a:r>
              <a:rPr lang="en-US" sz="2400" b="1" smtClean="0">
                <a:solidFill>
                  <a:srgbClr val="002060"/>
                </a:solidFill>
                <a:latin typeface="Arial "/>
              </a:rPr>
              <a:t>cao</a:t>
            </a:r>
            <a:endParaRPr lang="en-US" sz="2400" b="1">
              <a:solidFill>
                <a:srgbClr val="002060"/>
              </a:solidFill>
              <a:latin typeface="Arial "/>
            </a:endParaRPr>
          </a:p>
          <a:p>
            <a:pPr marL="374650" indent="-342900" algn="just">
              <a:spcBef>
                <a:spcPts val="600"/>
              </a:spcBef>
              <a:buClr>
                <a:srgbClr val="002060"/>
              </a:buClr>
              <a:buSzPts val="2300"/>
              <a:buFont typeface="Wingdings" panose="05000000000000000000" pitchFamily="2" charset="2"/>
              <a:buChar char="ü"/>
            </a:pPr>
            <a:r>
              <a:rPr lang="en-US" sz="2400" b="1">
                <a:solidFill>
                  <a:srgbClr val="002060"/>
                </a:solidFill>
                <a:latin typeface="Arial "/>
              </a:rPr>
              <a:t>Chất lượng thịt chưa </a:t>
            </a:r>
            <a:r>
              <a:rPr lang="en-US" sz="2400" b="1" smtClean="0">
                <a:solidFill>
                  <a:srgbClr val="002060"/>
                </a:solidFill>
                <a:latin typeface="Arial "/>
              </a:rPr>
              <a:t>cao</a:t>
            </a:r>
            <a:endParaRPr lang="en-US" sz="2400" b="1">
              <a:solidFill>
                <a:srgbClr val="002060"/>
              </a:solidFill>
              <a:latin typeface="Arial "/>
            </a:endParaRPr>
          </a:p>
          <a:p>
            <a:pPr marL="374650" indent="-342900" algn="just">
              <a:spcBef>
                <a:spcPts val="600"/>
              </a:spcBef>
              <a:buClr>
                <a:srgbClr val="002060"/>
              </a:buClr>
              <a:buSzPts val="2300"/>
              <a:buFont typeface="Wingdings" panose="05000000000000000000" pitchFamily="2" charset="2"/>
              <a:buChar char="ü"/>
            </a:pPr>
            <a:r>
              <a:rPr lang="en-US" sz="2400" b="1">
                <a:solidFill>
                  <a:srgbClr val="002060"/>
                </a:solidFill>
                <a:latin typeface="Arial "/>
              </a:rPr>
              <a:t>Hay mắc bệnh đường hô </a:t>
            </a:r>
            <a:r>
              <a:rPr lang="en-US" sz="2400" b="1" smtClean="0">
                <a:solidFill>
                  <a:srgbClr val="002060"/>
                </a:solidFill>
                <a:latin typeface="Arial "/>
              </a:rPr>
              <a:t>hấp</a:t>
            </a:r>
            <a:endParaRPr lang="en-US" sz="2400" b="1">
              <a:solidFill>
                <a:srgbClr val="002060"/>
              </a:solidFill>
              <a:latin typeface="Arial "/>
            </a:endParaRPr>
          </a:p>
          <a:p>
            <a:pPr marL="374650" indent="-342900" algn="just">
              <a:spcBef>
                <a:spcPts val="600"/>
              </a:spcBef>
              <a:buClr>
                <a:srgbClr val="002060"/>
              </a:buClr>
              <a:buSzPts val="2300"/>
              <a:buFont typeface="Wingdings" panose="05000000000000000000" pitchFamily="2" charset="2"/>
              <a:buChar char="ü"/>
            </a:pPr>
            <a:r>
              <a:rPr lang="en-US" sz="2400" b="1">
                <a:solidFill>
                  <a:srgbClr val="002060"/>
                </a:solidFill>
                <a:latin typeface="Arial "/>
              </a:rPr>
              <a:t>Hiệu quả chăn nuôi lợn thịt </a:t>
            </a:r>
            <a:r>
              <a:rPr lang="en-US" sz="2400" b="1" smtClean="0">
                <a:solidFill>
                  <a:srgbClr val="002060"/>
                </a:solidFill>
                <a:latin typeface="Arial "/>
              </a:rPr>
              <a:t>thấp</a:t>
            </a:r>
            <a:endParaRPr lang="en-US" sz="2400" b="1">
              <a:solidFill>
                <a:srgbClr val="002060"/>
              </a:solidFill>
              <a:latin typeface="Arial "/>
            </a:endParaRPr>
          </a:p>
          <a:p>
            <a:pPr marL="374650" indent="-342900" algn="just">
              <a:spcBef>
                <a:spcPts val="600"/>
              </a:spcBef>
              <a:buClr>
                <a:srgbClr val="002060"/>
              </a:buClr>
              <a:buSzPts val="2300"/>
              <a:buFont typeface="Wingdings" panose="05000000000000000000" pitchFamily="2" charset="2"/>
              <a:buChar char="ü"/>
            </a:pPr>
            <a:r>
              <a:rPr lang="en-US" sz="2400" b="1">
                <a:solidFill>
                  <a:srgbClr val="002060"/>
                </a:solidFill>
                <a:latin typeface="Arial "/>
              </a:rPr>
              <a:t>…</a:t>
            </a:r>
            <a:endParaRPr sz="2400" b="1" dirty="0">
              <a:solidFill>
                <a:srgbClr val="002060"/>
              </a:solidFill>
              <a:latin typeface="Arial "/>
            </a:endParaRPr>
          </a:p>
        </p:txBody>
      </p:sp>
      <p:sp>
        <p:nvSpPr>
          <p:cNvPr id="8" name="Google Shape;64;p1">
            <a:extLst>
              <a:ext uri="{FF2B5EF4-FFF2-40B4-BE49-F238E27FC236}">
                <a16:creationId xmlns:a16="http://schemas.microsoft.com/office/drawing/2014/main" xmlns="" id="{2E26FD4E-1411-4AC9-94D9-312254FD61CD}"/>
              </a:ext>
            </a:extLst>
          </p:cNvPr>
          <p:cNvSpPr txBox="1">
            <a:spLocks/>
          </p:cNvSpPr>
          <p:nvPr/>
        </p:nvSpPr>
        <p:spPr>
          <a:xfrm>
            <a:off x="11100595" y="6251127"/>
            <a:ext cx="548700" cy="524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z="1100" smtClean="0"/>
              <a:pPr/>
              <a:t>8</a:t>
            </a:fld>
            <a:endParaRPr lang="en-US" sz="11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0B58BEB-E955-4D08-9C9A-5CEAAD0ECD56}"/>
              </a:ext>
            </a:extLst>
          </p:cNvPr>
          <p:cNvSpPr/>
          <p:nvPr/>
        </p:nvSpPr>
        <p:spPr>
          <a:xfrm>
            <a:off x="167779" y="143668"/>
            <a:ext cx="11481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solidFill>
                  <a:srgbClr val="FFFF00"/>
                </a:solidFill>
                <a:latin typeface="Arial "/>
                <a:ea typeface="Roboto"/>
                <a:sym typeface="Roboto"/>
              </a:rPr>
              <a:t>2. NHỮNG VẤN ĐỀ THƯỜNG </a:t>
            </a:r>
            <a:r>
              <a:rPr lang="vi-VN" sz="2400" b="1" smtClean="0">
                <a:solidFill>
                  <a:srgbClr val="FFFF00"/>
                </a:solidFill>
                <a:latin typeface="Arial "/>
                <a:ea typeface="Roboto"/>
                <a:sym typeface="Roboto"/>
              </a:rPr>
              <a:t>GẶP </a:t>
            </a:r>
            <a:r>
              <a:rPr lang="vi-VN" sz="2400" b="1">
                <a:solidFill>
                  <a:srgbClr val="FFFF00"/>
                </a:solidFill>
                <a:latin typeface="Arial "/>
                <a:ea typeface="Roboto"/>
                <a:sym typeface="Roboto"/>
              </a:rPr>
              <a:t>TRONG CHĂN NUÔI LỢN THỊT?</a:t>
            </a:r>
            <a:endParaRPr lang="en-US" sz="240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25288"/>
            <a:ext cx="2794379" cy="372583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534" y="1149932"/>
            <a:ext cx="2794379" cy="372583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"/>
          <p:cNvSpPr/>
          <p:nvPr/>
        </p:nvSpPr>
        <p:spPr>
          <a:xfrm>
            <a:off x="1770077" y="1587262"/>
            <a:ext cx="8053432" cy="44528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0" algn="just">
              <a:spcBef>
                <a:spcPts val="600"/>
              </a:spcBef>
              <a:buClr>
                <a:srgbClr val="002060"/>
              </a:buClr>
              <a:buSzPts val="2300"/>
            </a:pPr>
            <a:r>
              <a:rPr lang="en-US" sz="2400" b="1">
                <a:solidFill>
                  <a:srgbClr val="C00000"/>
                </a:solidFill>
                <a:latin typeface="Arial "/>
              </a:rPr>
              <a:t>Nguyên nhân:</a:t>
            </a:r>
          </a:p>
          <a:p>
            <a:pPr marL="374650" indent="-342900" algn="just">
              <a:spcBef>
                <a:spcPts val="600"/>
              </a:spcBef>
              <a:buClr>
                <a:srgbClr val="002060"/>
              </a:buClr>
              <a:buSzPts val="2300"/>
              <a:buFont typeface="Wingdings" panose="05000000000000000000" pitchFamily="2" charset="2"/>
              <a:buChar char="ü"/>
            </a:pPr>
            <a:r>
              <a:rPr lang="en-US" sz="2400" b="1">
                <a:solidFill>
                  <a:srgbClr val="002060"/>
                </a:solidFill>
                <a:latin typeface="Arial "/>
              </a:rPr>
              <a:t>Tiểu khí hậu chuồng nuôi lợn thịt chưa phù </a:t>
            </a:r>
            <a:r>
              <a:rPr lang="en-US" sz="2400" b="1" smtClean="0">
                <a:solidFill>
                  <a:srgbClr val="002060"/>
                </a:solidFill>
                <a:latin typeface="Arial "/>
              </a:rPr>
              <a:t>hợp</a:t>
            </a:r>
            <a:endParaRPr lang="en-US" sz="2400" b="1">
              <a:solidFill>
                <a:srgbClr val="002060"/>
              </a:solidFill>
              <a:latin typeface="Arial "/>
            </a:endParaRPr>
          </a:p>
          <a:p>
            <a:pPr marL="374650" indent="-342900" algn="just">
              <a:spcBef>
                <a:spcPts val="600"/>
              </a:spcBef>
              <a:buClr>
                <a:srgbClr val="002060"/>
              </a:buClr>
              <a:buSzPts val="2300"/>
              <a:buFont typeface="Wingdings" panose="05000000000000000000" pitchFamily="2" charset="2"/>
              <a:buChar char="ü"/>
            </a:pPr>
            <a:r>
              <a:rPr lang="en-US" sz="2400" b="1">
                <a:solidFill>
                  <a:srgbClr val="002060"/>
                </a:solidFill>
                <a:latin typeface="Arial "/>
              </a:rPr>
              <a:t>Giống lợn nuôi thịt chưa </a:t>
            </a:r>
            <a:r>
              <a:rPr lang="en-US" sz="2400" b="1" smtClean="0">
                <a:solidFill>
                  <a:srgbClr val="002060"/>
                </a:solidFill>
                <a:latin typeface="Arial "/>
              </a:rPr>
              <a:t>tốt</a:t>
            </a:r>
            <a:endParaRPr lang="en-US" sz="2400" b="1">
              <a:solidFill>
                <a:srgbClr val="002060"/>
              </a:solidFill>
              <a:latin typeface="Arial "/>
            </a:endParaRPr>
          </a:p>
          <a:p>
            <a:pPr marL="374650" indent="-342900" algn="just">
              <a:spcBef>
                <a:spcPts val="600"/>
              </a:spcBef>
              <a:buClr>
                <a:srgbClr val="002060"/>
              </a:buClr>
              <a:buSzPts val="2300"/>
              <a:buFont typeface="Wingdings" panose="05000000000000000000" pitchFamily="2" charset="2"/>
              <a:buChar char="ü"/>
            </a:pPr>
            <a:r>
              <a:rPr lang="en-US" sz="2400" b="1">
                <a:solidFill>
                  <a:srgbClr val="002060"/>
                </a:solidFill>
                <a:latin typeface="Arial "/>
              </a:rPr>
              <a:t>Thức ăn chưa đáp ứng với từng giai đoạn sinh trưởng của </a:t>
            </a:r>
            <a:r>
              <a:rPr lang="en-US" sz="2400" b="1" smtClean="0">
                <a:solidFill>
                  <a:srgbClr val="002060"/>
                </a:solidFill>
                <a:latin typeface="Arial "/>
              </a:rPr>
              <a:t>lợn</a:t>
            </a:r>
            <a:endParaRPr lang="en-US" sz="2400" b="1">
              <a:solidFill>
                <a:srgbClr val="002060"/>
              </a:solidFill>
              <a:latin typeface="Arial "/>
            </a:endParaRPr>
          </a:p>
          <a:p>
            <a:pPr marL="374650" indent="-342900" algn="just">
              <a:spcBef>
                <a:spcPts val="600"/>
              </a:spcBef>
              <a:buClr>
                <a:srgbClr val="002060"/>
              </a:buClr>
              <a:buSzPts val="2300"/>
              <a:buFont typeface="Wingdings" panose="05000000000000000000" pitchFamily="2" charset="2"/>
              <a:buChar char="ü"/>
            </a:pPr>
            <a:r>
              <a:rPr lang="en-US" sz="2400" b="1">
                <a:solidFill>
                  <a:srgbClr val="002060"/>
                </a:solidFill>
                <a:latin typeface="Arial "/>
              </a:rPr>
              <a:t>Kỹ thuật chăm sóc, quản lý lợn nuôi thịt chưa </a:t>
            </a:r>
            <a:r>
              <a:rPr lang="en-US" sz="2400" b="1" smtClean="0">
                <a:solidFill>
                  <a:srgbClr val="002060"/>
                </a:solidFill>
                <a:latin typeface="Arial "/>
              </a:rPr>
              <a:t>tốt</a:t>
            </a:r>
            <a:endParaRPr lang="en-US" sz="2400" b="1">
              <a:solidFill>
                <a:srgbClr val="002060"/>
              </a:solidFill>
              <a:latin typeface="Arial "/>
            </a:endParaRPr>
          </a:p>
          <a:p>
            <a:pPr marL="374650" indent="-342900" algn="just">
              <a:spcBef>
                <a:spcPts val="600"/>
              </a:spcBef>
              <a:buClr>
                <a:srgbClr val="002060"/>
              </a:buClr>
              <a:buSzPts val="2300"/>
              <a:buFont typeface="Wingdings" panose="05000000000000000000" pitchFamily="2" charset="2"/>
              <a:buChar char="ü"/>
            </a:pPr>
            <a:r>
              <a:rPr lang="en-US" sz="2400" b="1">
                <a:solidFill>
                  <a:srgbClr val="002060"/>
                </a:solidFill>
                <a:latin typeface="Arial "/>
              </a:rPr>
              <a:t>Chưa áp dụng </a:t>
            </a:r>
            <a:r>
              <a:rPr lang="en-US" sz="2400" b="1" smtClean="0">
                <a:solidFill>
                  <a:srgbClr val="002060"/>
                </a:solidFill>
                <a:latin typeface="Arial "/>
              </a:rPr>
              <a:t>an </a:t>
            </a:r>
            <a:r>
              <a:rPr lang="en-US" sz="2400" b="1">
                <a:solidFill>
                  <a:srgbClr val="002060"/>
                </a:solidFill>
                <a:latin typeface="Arial "/>
              </a:rPr>
              <a:t>toàn sinh học</a:t>
            </a:r>
          </a:p>
          <a:p>
            <a:pPr marL="374650" indent="-342900" algn="just">
              <a:spcBef>
                <a:spcPts val="600"/>
              </a:spcBef>
              <a:buClr>
                <a:srgbClr val="002060"/>
              </a:buClr>
              <a:buSzPts val="2300"/>
              <a:buFont typeface="Wingdings" panose="05000000000000000000" pitchFamily="2" charset="2"/>
              <a:buChar char="ü"/>
            </a:pPr>
            <a:r>
              <a:rPr lang="en-US" sz="2400" b="1">
                <a:solidFill>
                  <a:srgbClr val="002060"/>
                </a:solidFill>
                <a:latin typeface="Arial "/>
              </a:rPr>
              <a:t>…</a:t>
            </a:r>
            <a:endParaRPr sz="2400" b="1" dirty="0">
              <a:solidFill>
                <a:srgbClr val="002060"/>
              </a:solidFill>
              <a:latin typeface="Arial "/>
            </a:endParaRPr>
          </a:p>
        </p:txBody>
      </p:sp>
      <p:sp>
        <p:nvSpPr>
          <p:cNvPr id="8" name="Google Shape;64;p1">
            <a:extLst>
              <a:ext uri="{FF2B5EF4-FFF2-40B4-BE49-F238E27FC236}">
                <a16:creationId xmlns:a16="http://schemas.microsoft.com/office/drawing/2014/main" xmlns="" id="{2E26FD4E-1411-4AC9-94D9-312254FD61CD}"/>
              </a:ext>
            </a:extLst>
          </p:cNvPr>
          <p:cNvSpPr txBox="1">
            <a:spLocks/>
          </p:cNvSpPr>
          <p:nvPr/>
        </p:nvSpPr>
        <p:spPr>
          <a:xfrm>
            <a:off x="11100595" y="6251127"/>
            <a:ext cx="548700" cy="524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z="1100" smtClean="0"/>
              <a:pPr/>
              <a:t>9</a:t>
            </a:fld>
            <a:endParaRPr lang="en-US" sz="11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0B58BEB-E955-4D08-9C9A-5CEAAD0ECD56}"/>
              </a:ext>
            </a:extLst>
          </p:cNvPr>
          <p:cNvSpPr/>
          <p:nvPr/>
        </p:nvSpPr>
        <p:spPr>
          <a:xfrm>
            <a:off x="167779" y="143668"/>
            <a:ext cx="11481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solidFill>
                  <a:srgbClr val="FFFF00"/>
                </a:solidFill>
                <a:latin typeface="Arial "/>
                <a:ea typeface="Roboto"/>
                <a:sym typeface="Roboto"/>
              </a:rPr>
              <a:t>2. NHỮNG VẤN ĐỀ THƯỜNG </a:t>
            </a:r>
            <a:r>
              <a:rPr lang="vi-VN" sz="2400" b="1" smtClean="0">
                <a:solidFill>
                  <a:srgbClr val="FFFF00"/>
                </a:solidFill>
                <a:latin typeface="Arial "/>
                <a:ea typeface="Roboto"/>
                <a:sym typeface="Roboto"/>
              </a:rPr>
              <a:t>GẶP </a:t>
            </a:r>
            <a:r>
              <a:rPr lang="vi-VN" sz="2400" b="1">
                <a:solidFill>
                  <a:srgbClr val="FFFF00"/>
                </a:solidFill>
                <a:latin typeface="Arial "/>
                <a:ea typeface="Roboto"/>
                <a:sym typeface="Roboto"/>
              </a:rPr>
              <a:t>TRONG CHĂN NUÔI LỢN THỊT?</a:t>
            </a:r>
            <a:endParaRPr lang="en-US" sz="2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14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- Option 2">
  <a:themeElements>
    <a:clrScheme name="FAO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791C8"/>
      </a:accent1>
      <a:accent2>
        <a:srgbClr val="1A648C"/>
      </a:accent2>
      <a:accent3>
        <a:srgbClr val="508931"/>
      </a:accent3>
      <a:accent4>
        <a:srgbClr val="EF781F"/>
      </a:accent4>
      <a:accent5>
        <a:srgbClr val="AB957B"/>
      </a:accent5>
      <a:accent6>
        <a:srgbClr val="A81E3B"/>
      </a:accent6>
      <a:hlink>
        <a:srgbClr val="5791C8"/>
      </a:hlink>
      <a:folHlink>
        <a:srgbClr val="797979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CAB0C303-AD70-AA45-B95F-BD78E5B9B257}" vid="{5F113010-637E-E748-8631-09046E636BC9}"/>
    </a:ext>
  </a:extLst>
</a:theme>
</file>

<file path=ppt/theme/theme2.xml><?xml version="1.0" encoding="utf-8"?>
<a:theme xmlns:a="http://schemas.openxmlformats.org/drawingml/2006/main" name="1_COVER - Option 2">
  <a:themeElements>
    <a:clrScheme name="FAO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791C8"/>
      </a:accent1>
      <a:accent2>
        <a:srgbClr val="1A648C"/>
      </a:accent2>
      <a:accent3>
        <a:srgbClr val="508931"/>
      </a:accent3>
      <a:accent4>
        <a:srgbClr val="EF781F"/>
      </a:accent4>
      <a:accent5>
        <a:srgbClr val="AB957B"/>
      </a:accent5>
      <a:accent6>
        <a:srgbClr val="A81E3B"/>
      </a:accent6>
      <a:hlink>
        <a:srgbClr val="5791C8"/>
      </a:hlink>
      <a:folHlink>
        <a:srgbClr val="797979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CAB0C303-AD70-AA45-B95F-BD78E5B9B257}" vid="{5F113010-637E-E748-8631-09046E636BC9}"/>
    </a:ext>
  </a:extLst>
</a:theme>
</file>

<file path=ppt/theme/theme3.xml><?xml version="1.0" encoding="utf-8"?>
<a:theme xmlns:a="http://schemas.openxmlformats.org/drawingml/2006/main" name="Internal scre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8" id="{A354D7FF-9A32-B042-8EB4-57E9B9C6FC5E}" vid="{5E03F0D8-5B9D-3840-8B70-9D878107D341}"/>
    </a:ext>
  </a:extLst>
</a:theme>
</file>

<file path=ppt/theme/theme4.xml><?xml version="1.0" encoding="utf-8"?>
<a:theme xmlns:a="http://schemas.openxmlformats.org/drawingml/2006/main" name="2_COVER - Option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CAB0C303-AD70-AA45-B95F-BD78E5B9B257}" vid="{5F113010-637E-E748-8631-09046E636BC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2023</TotalTime>
  <Words>707</Words>
  <Application>Microsoft Office PowerPoint</Application>
  <PresentationFormat>Custom</PresentationFormat>
  <Paragraphs>84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COVER - Option 2</vt:lpstr>
      <vt:lpstr>1_COVER - Option 2</vt:lpstr>
      <vt:lpstr>Internal screen</vt:lpstr>
      <vt:lpstr>2_COVER - Option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bác nuôi lợn thành công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TẬP HUẤN  VỀ THỰC HÀNH TỐT VÀ AN TOÀN SINH HỌC TRONG CHĂN NUÔI LỢN SINH SẢN QUY MÔ VỪA VÀ NHỎ</dc:title>
  <dc:creator>Nam Ngo</dc:creator>
  <cp:lastModifiedBy>tran trung</cp:lastModifiedBy>
  <cp:revision>119</cp:revision>
  <dcterms:created xsi:type="dcterms:W3CDTF">2021-09-04T10:22:35Z</dcterms:created>
  <dcterms:modified xsi:type="dcterms:W3CDTF">2023-11-13T04:17:29Z</dcterms:modified>
</cp:coreProperties>
</file>