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722" r:id="rId3"/>
    <p:sldMasterId id="2147483729" r:id="rId4"/>
  </p:sldMasterIdLst>
  <p:notesMasterIdLst>
    <p:notesMasterId r:id="rId28"/>
  </p:notesMasterIdLst>
  <p:sldIdLst>
    <p:sldId id="294" r:id="rId5"/>
    <p:sldId id="258" r:id="rId6"/>
    <p:sldId id="308" r:id="rId7"/>
    <p:sldId id="309" r:id="rId8"/>
    <p:sldId id="306" r:id="rId9"/>
    <p:sldId id="310" r:id="rId10"/>
    <p:sldId id="305" r:id="rId11"/>
    <p:sldId id="301" r:id="rId12"/>
    <p:sldId id="276" r:id="rId13"/>
    <p:sldId id="319" r:id="rId14"/>
    <p:sldId id="302" r:id="rId15"/>
    <p:sldId id="320" r:id="rId16"/>
    <p:sldId id="311" r:id="rId17"/>
    <p:sldId id="321" r:id="rId18"/>
    <p:sldId id="312" r:id="rId19"/>
    <p:sldId id="314" r:id="rId20"/>
    <p:sldId id="313" r:id="rId21"/>
    <p:sldId id="318" r:id="rId22"/>
    <p:sldId id="315" r:id="rId23"/>
    <p:sldId id="316" r:id="rId24"/>
    <p:sldId id="317" r:id="rId25"/>
    <p:sldId id="322" r:id="rId26"/>
    <p:sldId id="29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63" autoAdjust="0"/>
    <p:restoredTop sz="95448" autoAdjust="0"/>
  </p:normalViewPr>
  <p:slideViewPr>
    <p:cSldViewPr snapToGrid="0">
      <p:cViewPr varScale="1">
        <p:scale>
          <a:sx n="74" d="100"/>
          <a:sy n="74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A0E02-FEF9-4FEA-A854-AC38BC453D10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6D43DFF8-5E02-4DF9-A7C9-11D4BDE9435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Kiểu máng tròn bán tự </a:t>
          </a:r>
          <a:r>
            <a:rPr lang="en-US" sz="20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động: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Thùng chứa từ 40-60 kg thức ăn.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Làm bằng tôn hoặc inox.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Có thể điều chỉnh được lượng thức ăn rơi xuống máng.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Hạn chế: Bộ phần điều chỉnh thức ăn không bền, thức ăn dễ bị rơi vãi nhiều.</a:t>
          </a:r>
          <a:endParaRPr lang="vi-VN" sz="20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38D2D-C893-48B2-A4A9-C5F6D3D46C32}" type="parTrans" cxnId="{94BDC348-6B4C-47D2-8344-B5FF1F7A9D7C}">
      <dgm:prSet/>
      <dgm:spPr/>
      <dgm:t>
        <a:bodyPr/>
        <a:lstStyle/>
        <a:p>
          <a:endParaRPr lang="vi-VN"/>
        </a:p>
      </dgm:t>
    </dgm:pt>
    <dgm:pt modelId="{BE576FBB-CEAE-4F85-9159-F2C2CDE95D31}" type="sibTrans" cxnId="{94BDC348-6B4C-47D2-8344-B5FF1F7A9D7C}">
      <dgm:prSet/>
      <dgm:spPr/>
      <dgm:t>
        <a:bodyPr/>
        <a:lstStyle/>
        <a:p>
          <a:endParaRPr lang="vi-VN"/>
        </a:p>
      </dgm:t>
    </dgm:pt>
    <dgm:pt modelId="{DE25C175-D343-4B27-92BD-18251128EE0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Máng ăn bán tự động hình chữ </a:t>
          </a:r>
          <a:r>
            <a:rPr lang="en-US" sz="20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nhật: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Thùng chứa thức ăn từ 40-60 kg.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Làm bằng tôn hoặc inox.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Có thể thiết kế một bên hoặc hai bên dùng cho hai ô chuồng. </a:t>
          </a:r>
        </a:p>
        <a:p>
          <a:pPr>
            <a:buNone/>
          </a:pP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Có thể điều chỉnh lượng thức ăn rơi xuống máng, dễ vệ sinh máng, bộ phận điều chỉnh thức ăn có độ bền cao, thức ăn ít rơi vãi.</a:t>
          </a:r>
          <a:endParaRPr lang="vi-VN" sz="20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5D607-5F17-4677-BF3C-616527AC0B9D}" type="parTrans" cxnId="{0EFACCDB-F4D3-451F-9872-4878109C46B8}">
      <dgm:prSet/>
      <dgm:spPr/>
      <dgm:t>
        <a:bodyPr/>
        <a:lstStyle/>
        <a:p>
          <a:endParaRPr lang="vi-VN"/>
        </a:p>
      </dgm:t>
    </dgm:pt>
    <dgm:pt modelId="{646DB9CE-C4A6-4F5A-B385-F19DE8643453}" type="sibTrans" cxnId="{0EFACCDB-F4D3-451F-9872-4878109C46B8}">
      <dgm:prSet/>
      <dgm:spPr/>
      <dgm:t>
        <a:bodyPr/>
        <a:lstStyle/>
        <a:p>
          <a:endParaRPr lang="vi-VN"/>
        </a:p>
      </dgm:t>
    </dgm:pt>
    <dgm:pt modelId="{65E61A17-60AC-4135-86A5-AA24B21BDBB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Máng ăn cao su</a:t>
          </a:r>
          <a:r>
            <a:rPr lang="en-US" sz="20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không đảm bảo vệ sinh, tốn công lao động (phải đổ thức ăn, vệ sinh máng nhiều lần), thức ăn rơi vãi nhiều</a:t>
          </a:r>
          <a:endParaRPr lang="vi-VN" sz="20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4298E-6924-48CE-AFEF-E5BF0616C44D}" type="parTrans" cxnId="{2D1547C3-FB31-4D6D-8E27-A183F8867FD2}">
      <dgm:prSet/>
      <dgm:spPr/>
      <dgm:t>
        <a:bodyPr/>
        <a:lstStyle/>
        <a:p>
          <a:endParaRPr lang="vi-VN"/>
        </a:p>
      </dgm:t>
    </dgm:pt>
    <dgm:pt modelId="{93F46195-58A7-4330-81C6-45FA3B56361D}" type="sibTrans" cxnId="{2D1547C3-FB31-4D6D-8E27-A183F8867FD2}">
      <dgm:prSet/>
      <dgm:spPr/>
      <dgm:t>
        <a:bodyPr/>
        <a:lstStyle/>
        <a:p>
          <a:endParaRPr lang="vi-VN"/>
        </a:p>
      </dgm:t>
    </dgm:pt>
    <dgm:pt modelId="{87E1757E-39B7-46E3-8242-B4B44584FCB2}" type="pres">
      <dgm:prSet presAssocID="{CC0A0E02-FEF9-4FEA-A854-AC38BC453D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3A27934F-CC24-49C2-A93B-6C234999C76C}" type="pres">
      <dgm:prSet presAssocID="{6D43DFF8-5E02-4DF9-A7C9-11D4BDE94352}" presName="comp" presStyleCnt="0"/>
      <dgm:spPr/>
    </dgm:pt>
    <dgm:pt modelId="{43C0101F-81FB-4186-B1A8-52E73A654973}" type="pres">
      <dgm:prSet presAssocID="{6D43DFF8-5E02-4DF9-A7C9-11D4BDE94352}" presName="box" presStyleLbl="node1" presStyleIdx="0" presStyleCnt="3" custLinFactNeighborX="-30663" custLinFactNeighborY="3224"/>
      <dgm:spPr/>
      <dgm:t>
        <a:bodyPr/>
        <a:lstStyle/>
        <a:p>
          <a:endParaRPr lang="vi-VN"/>
        </a:p>
      </dgm:t>
    </dgm:pt>
    <dgm:pt modelId="{EF94815F-4D12-4A43-AB85-2B11A1D821AD}" type="pres">
      <dgm:prSet presAssocID="{6D43DFF8-5E02-4DF9-A7C9-11D4BDE9435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D0D3CBB1-5A3F-4355-B885-F1F8DB27307B}" type="pres">
      <dgm:prSet presAssocID="{6D43DFF8-5E02-4DF9-A7C9-11D4BDE9435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438F3E6-A30C-4016-B614-3690F9835C9B}" type="pres">
      <dgm:prSet presAssocID="{BE576FBB-CEAE-4F85-9159-F2C2CDE95D31}" presName="spacer" presStyleCnt="0"/>
      <dgm:spPr/>
    </dgm:pt>
    <dgm:pt modelId="{18B2D4BB-F54F-46DC-AF41-A6FFB4D7C29E}" type="pres">
      <dgm:prSet presAssocID="{DE25C175-D343-4B27-92BD-18251128EE01}" presName="comp" presStyleCnt="0"/>
      <dgm:spPr/>
    </dgm:pt>
    <dgm:pt modelId="{042ADABD-0F4A-4FD5-967D-372C3BECB956}" type="pres">
      <dgm:prSet presAssocID="{DE25C175-D343-4B27-92BD-18251128EE01}" presName="box" presStyleLbl="node1" presStyleIdx="1" presStyleCnt="3" custScaleY="121720" custLinFactNeighborY="6504"/>
      <dgm:spPr/>
      <dgm:t>
        <a:bodyPr/>
        <a:lstStyle/>
        <a:p>
          <a:endParaRPr lang="vi-VN"/>
        </a:p>
      </dgm:t>
    </dgm:pt>
    <dgm:pt modelId="{867D0084-CA14-40C9-8532-6959576363DC}" type="pres">
      <dgm:prSet presAssocID="{DE25C175-D343-4B27-92BD-18251128EE01}" presName="img" presStyleLbl="fgImgPlace1" presStyleIdx="1" presStyleCnt="3" custScaleY="98399" custLinFactNeighborX="-2707" custLinFactNeighborY="-7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vi-VN"/>
        </a:p>
      </dgm:t>
    </dgm:pt>
    <dgm:pt modelId="{F514E042-3D5D-4B95-882E-27031A38B8AD}" type="pres">
      <dgm:prSet presAssocID="{DE25C175-D343-4B27-92BD-18251128EE0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F02253B-5190-4211-A691-6908E4108305}" type="pres">
      <dgm:prSet presAssocID="{646DB9CE-C4A6-4F5A-B385-F19DE8643453}" presName="spacer" presStyleCnt="0"/>
      <dgm:spPr/>
    </dgm:pt>
    <dgm:pt modelId="{1C625722-B2D2-4A2C-BE63-FC11FD8A89CB}" type="pres">
      <dgm:prSet presAssocID="{65E61A17-60AC-4135-86A5-AA24B21BDBB4}" presName="comp" presStyleCnt="0"/>
      <dgm:spPr/>
    </dgm:pt>
    <dgm:pt modelId="{622C4261-1123-4B5E-9C68-E86F12114EE6}" type="pres">
      <dgm:prSet presAssocID="{65E61A17-60AC-4135-86A5-AA24B21BDBB4}" presName="box" presStyleLbl="node1" presStyleIdx="2" presStyleCnt="3" custLinFactNeighborY="7708"/>
      <dgm:spPr/>
      <dgm:t>
        <a:bodyPr/>
        <a:lstStyle/>
        <a:p>
          <a:endParaRPr lang="vi-VN"/>
        </a:p>
      </dgm:t>
    </dgm:pt>
    <dgm:pt modelId="{BC0FE7A5-BAB8-4B3F-8690-8FB6E56720A5}" type="pres">
      <dgm:prSet presAssocID="{65E61A17-60AC-4135-86A5-AA24B21BDBB4}" presName="img" presStyleLbl="fgImgPlace1" presStyleIdx="2" presStyleCnt="3" custScaleX="90672" custScaleY="1263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vi-VN"/>
        </a:p>
      </dgm:t>
    </dgm:pt>
    <dgm:pt modelId="{315CE829-3D93-4BEF-ABF7-49BF9C634A37}" type="pres">
      <dgm:prSet presAssocID="{65E61A17-60AC-4135-86A5-AA24B21BDBB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E8DAC4DF-C4AB-407B-974F-588831BECEC0}" type="presOf" srcId="{65E61A17-60AC-4135-86A5-AA24B21BDBB4}" destId="{622C4261-1123-4B5E-9C68-E86F12114EE6}" srcOrd="0" destOrd="0" presId="urn:microsoft.com/office/officeart/2005/8/layout/vList4"/>
    <dgm:cxn modelId="{2C7117AB-1B49-40A7-A686-6950891A82E5}" type="presOf" srcId="{6D43DFF8-5E02-4DF9-A7C9-11D4BDE94352}" destId="{43C0101F-81FB-4186-B1A8-52E73A654973}" srcOrd="0" destOrd="0" presId="urn:microsoft.com/office/officeart/2005/8/layout/vList4"/>
    <dgm:cxn modelId="{0EFACCDB-F4D3-451F-9872-4878109C46B8}" srcId="{CC0A0E02-FEF9-4FEA-A854-AC38BC453D10}" destId="{DE25C175-D343-4B27-92BD-18251128EE01}" srcOrd="1" destOrd="0" parTransId="{9ED5D607-5F17-4677-BF3C-616527AC0B9D}" sibTransId="{646DB9CE-C4A6-4F5A-B385-F19DE8643453}"/>
    <dgm:cxn modelId="{5489C2B5-AC26-4BFF-91E0-F207D10E71CA}" type="presOf" srcId="{CC0A0E02-FEF9-4FEA-A854-AC38BC453D10}" destId="{87E1757E-39B7-46E3-8242-B4B44584FCB2}" srcOrd="0" destOrd="0" presId="urn:microsoft.com/office/officeart/2005/8/layout/vList4"/>
    <dgm:cxn modelId="{CF62B32D-AE48-4828-A5E3-9FAC82B8F72B}" type="presOf" srcId="{DE25C175-D343-4B27-92BD-18251128EE01}" destId="{F514E042-3D5D-4B95-882E-27031A38B8AD}" srcOrd="1" destOrd="0" presId="urn:microsoft.com/office/officeart/2005/8/layout/vList4"/>
    <dgm:cxn modelId="{44AA19E8-B819-49A8-A15F-C3B37291920C}" type="presOf" srcId="{DE25C175-D343-4B27-92BD-18251128EE01}" destId="{042ADABD-0F4A-4FD5-967D-372C3BECB956}" srcOrd="0" destOrd="0" presId="urn:microsoft.com/office/officeart/2005/8/layout/vList4"/>
    <dgm:cxn modelId="{99A59A23-0097-4BF5-8158-A9111359145A}" type="presOf" srcId="{6D43DFF8-5E02-4DF9-A7C9-11D4BDE94352}" destId="{D0D3CBB1-5A3F-4355-B885-F1F8DB27307B}" srcOrd="1" destOrd="0" presId="urn:microsoft.com/office/officeart/2005/8/layout/vList4"/>
    <dgm:cxn modelId="{94BDC348-6B4C-47D2-8344-B5FF1F7A9D7C}" srcId="{CC0A0E02-FEF9-4FEA-A854-AC38BC453D10}" destId="{6D43DFF8-5E02-4DF9-A7C9-11D4BDE94352}" srcOrd="0" destOrd="0" parTransId="{F6E38D2D-C893-48B2-A4A9-C5F6D3D46C32}" sibTransId="{BE576FBB-CEAE-4F85-9159-F2C2CDE95D31}"/>
    <dgm:cxn modelId="{B807525D-74FA-4C16-9A16-BCFA0CB7AA7D}" type="presOf" srcId="{65E61A17-60AC-4135-86A5-AA24B21BDBB4}" destId="{315CE829-3D93-4BEF-ABF7-49BF9C634A37}" srcOrd="1" destOrd="0" presId="urn:microsoft.com/office/officeart/2005/8/layout/vList4"/>
    <dgm:cxn modelId="{2D1547C3-FB31-4D6D-8E27-A183F8867FD2}" srcId="{CC0A0E02-FEF9-4FEA-A854-AC38BC453D10}" destId="{65E61A17-60AC-4135-86A5-AA24B21BDBB4}" srcOrd="2" destOrd="0" parTransId="{6244298E-6924-48CE-AFEF-E5BF0616C44D}" sibTransId="{93F46195-58A7-4330-81C6-45FA3B56361D}"/>
    <dgm:cxn modelId="{08A50482-2C89-4F6B-928E-3CAB60FBF41D}" type="presParOf" srcId="{87E1757E-39B7-46E3-8242-B4B44584FCB2}" destId="{3A27934F-CC24-49C2-A93B-6C234999C76C}" srcOrd="0" destOrd="0" presId="urn:microsoft.com/office/officeart/2005/8/layout/vList4"/>
    <dgm:cxn modelId="{6AC67C0A-2DD9-44BA-98E8-3EF109A6810A}" type="presParOf" srcId="{3A27934F-CC24-49C2-A93B-6C234999C76C}" destId="{43C0101F-81FB-4186-B1A8-52E73A654973}" srcOrd="0" destOrd="0" presId="urn:microsoft.com/office/officeart/2005/8/layout/vList4"/>
    <dgm:cxn modelId="{5E8A3B73-9022-4658-8CBD-902EC97307FB}" type="presParOf" srcId="{3A27934F-CC24-49C2-A93B-6C234999C76C}" destId="{EF94815F-4D12-4A43-AB85-2B11A1D821AD}" srcOrd="1" destOrd="0" presId="urn:microsoft.com/office/officeart/2005/8/layout/vList4"/>
    <dgm:cxn modelId="{1704C805-E997-40D4-803E-E0D37E241E49}" type="presParOf" srcId="{3A27934F-CC24-49C2-A93B-6C234999C76C}" destId="{D0D3CBB1-5A3F-4355-B885-F1F8DB27307B}" srcOrd="2" destOrd="0" presId="urn:microsoft.com/office/officeart/2005/8/layout/vList4"/>
    <dgm:cxn modelId="{ECFB3093-3DA4-4166-AB7A-658CF62DF9A4}" type="presParOf" srcId="{87E1757E-39B7-46E3-8242-B4B44584FCB2}" destId="{0438F3E6-A30C-4016-B614-3690F9835C9B}" srcOrd="1" destOrd="0" presId="urn:microsoft.com/office/officeart/2005/8/layout/vList4"/>
    <dgm:cxn modelId="{5D795C10-37AB-43D9-A07F-A3C001A0837F}" type="presParOf" srcId="{87E1757E-39B7-46E3-8242-B4B44584FCB2}" destId="{18B2D4BB-F54F-46DC-AF41-A6FFB4D7C29E}" srcOrd="2" destOrd="0" presId="urn:microsoft.com/office/officeart/2005/8/layout/vList4"/>
    <dgm:cxn modelId="{F349F9C0-ABAB-47AC-9BB1-EC1B91A7DE28}" type="presParOf" srcId="{18B2D4BB-F54F-46DC-AF41-A6FFB4D7C29E}" destId="{042ADABD-0F4A-4FD5-967D-372C3BECB956}" srcOrd="0" destOrd="0" presId="urn:microsoft.com/office/officeart/2005/8/layout/vList4"/>
    <dgm:cxn modelId="{B2A30778-EB50-4954-896F-F1F3710FF30E}" type="presParOf" srcId="{18B2D4BB-F54F-46DC-AF41-A6FFB4D7C29E}" destId="{867D0084-CA14-40C9-8532-6959576363DC}" srcOrd="1" destOrd="0" presId="urn:microsoft.com/office/officeart/2005/8/layout/vList4"/>
    <dgm:cxn modelId="{5706C194-03B6-400C-9453-C38A601C307D}" type="presParOf" srcId="{18B2D4BB-F54F-46DC-AF41-A6FFB4D7C29E}" destId="{F514E042-3D5D-4B95-882E-27031A38B8AD}" srcOrd="2" destOrd="0" presId="urn:microsoft.com/office/officeart/2005/8/layout/vList4"/>
    <dgm:cxn modelId="{2869F191-925A-4243-B796-29DAFC85D7B0}" type="presParOf" srcId="{87E1757E-39B7-46E3-8242-B4B44584FCB2}" destId="{DF02253B-5190-4211-A691-6908E4108305}" srcOrd="3" destOrd="0" presId="urn:microsoft.com/office/officeart/2005/8/layout/vList4"/>
    <dgm:cxn modelId="{8B702AE5-27E4-4799-BC67-9A5BD4D1E028}" type="presParOf" srcId="{87E1757E-39B7-46E3-8242-B4B44584FCB2}" destId="{1C625722-B2D2-4A2C-BE63-FC11FD8A89CB}" srcOrd="4" destOrd="0" presId="urn:microsoft.com/office/officeart/2005/8/layout/vList4"/>
    <dgm:cxn modelId="{83B786F2-5FAA-4044-B967-323D4B596FFE}" type="presParOf" srcId="{1C625722-B2D2-4A2C-BE63-FC11FD8A89CB}" destId="{622C4261-1123-4B5E-9C68-E86F12114EE6}" srcOrd="0" destOrd="0" presId="urn:microsoft.com/office/officeart/2005/8/layout/vList4"/>
    <dgm:cxn modelId="{E2128E60-9057-482F-AB29-EF98EAB419DC}" type="presParOf" srcId="{1C625722-B2D2-4A2C-BE63-FC11FD8A89CB}" destId="{BC0FE7A5-BAB8-4B3F-8690-8FB6E56720A5}" srcOrd="1" destOrd="0" presId="urn:microsoft.com/office/officeart/2005/8/layout/vList4"/>
    <dgm:cxn modelId="{4682C1E2-2130-4A99-A7BF-B9ABE921D71F}" type="presParOf" srcId="{1C625722-B2D2-4A2C-BE63-FC11FD8A89CB}" destId="{315CE829-3D93-4BEF-ABF7-49BF9C634A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0101F-81FB-4186-B1A8-52E73A654973}">
      <dsp:nvSpPr>
        <dsp:cNvPr id="0" name=""/>
        <dsp:cNvSpPr/>
      </dsp:nvSpPr>
      <dsp:spPr>
        <a:xfrm>
          <a:off x="0" y="50925"/>
          <a:ext cx="11119909" cy="157956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Kiểu máng tròn bán tự </a:t>
          </a:r>
          <a:r>
            <a:rPr lang="en-US" sz="2000" b="1" kern="120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động: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Thùng chứa từ 40-60 kg thức ăn.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Làm bằng tôn hoặc inox.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Có thể điều chỉnh được lượng thức ăn rơi xuống máng.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Hạn chế: Bộ phần điều chỉnh thức ăn không bền, thức ăn dễ bị rơi vãi nhiều.</a:t>
          </a:r>
          <a:endParaRPr lang="vi-VN" sz="2000" b="1" kern="120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1938" y="50925"/>
        <a:ext cx="8737970" cy="1579562"/>
      </dsp:txXfrm>
    </dsp:sp>
    <dsp:sp modelId="{EF94815F-4D12-4A43-AB85-2B11A1D821AD}">
      <dsp:nvSpPr>
        <dsp:cNvPr id="0" name=""/>
        <dsp:cNvSpPr/>
      </dsp:nvSpPr>
      <dsp:spPr>
        <a:xfrm>
          <a:off x="157956" y="157956"/>
          <a:ext cx="2223981" cy="12636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DABD-0F4A-4FD5-967D-372C3BECB956}">
      <dsp:nvSpPr>
        <dsp:cNvPr id="0" name=""/>
        <dsp:cNvSpPr/>
      </dsp:nvSpPr>
      <dsp:spPr>
        <a:xfrm>
          <a:off x="0" y="1840253"/>
          <a:ext cx="11119909" cy="19226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Máng ăn bán tự động hình chữ </a:t>
          </a:r>
          <a:r>
            <a:rPr lang="en-US" sz="2000" b="1" kern="120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nhật: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Thùng chứa thức ăn từ 40-60 kg.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Làm bằng tôn hoặc inox.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Có thể thiết kế một bên hoặc hai bên dùng cho hai ô chuồng.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Có thể điều chỉnh lượng thức ăn rơi xuống máng, dễ vệ sinh máng, bộ phận điều chỉnh thức ăn có độ bền cao, thức ăn ít rơi vãi.</a:t>
          </a:r>
          <a:endParaRPr lang="vi-VN" sz="2000" b="1" kern="120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1938" y="1840253"/>
        <a:ext cx="8737970" cy="1922643"/>
      </dsp:txXfrm>
    </dsp:sp>
    <dsp:sp modelId="{867D0084-CA14-40C9-8532-6959576363DC}">
      <dsp:nvSpPr>
        <dsp:cNvPr id="0" name=""/>
        <dsp:cNvSpPr/>
      </dsp:nvSpPr>
      <dsp:spPr>
        <a:xfrm>
          <a:off x="97753" y="2068133"/>
          <a:ext cx="2223981" cy="1243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C4261-1123-4B5E-9C68-E86F12114EE6}">
      <dsp:nvSpPr>
        <dsp:cNvPr id="0" name=""/>
        <dsp:cNvSpPr/>
      </dsp:nvSpPr>
      <dsp:spPr>
        <a:xfrm>
          <a:off x="0" y="3839104"/>
          <a:ext cx="11119909" cy="157956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Máng ăn cao su</a:t>
          </a:r>
          <a:r>
            <a:rPr lang="en-US" sz="2000" b="1" kern="120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en-US" sz="1800" b="1" kern="12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không đảm bảo vệ sinh, tốn công lao động (phải đổ thức ăn, vệ sinh máng nhiều lần), thức ăn rơi vãi nhiều</a:t>
          </a:r>
          <a:endParaRPr lang="vi-VN" sz="2000" b="1" kern="120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1938" y="3839104"/>
        <a:ext cx="8737970" cy="1579562"/>
      </dsp:txXfrm>
    </dsp:sp>
    <dsp:sp modelId="{BC0FE7A5-BAB8-4B3F-8690-8FB6E56720A5}">
      <dsp:nvSpPr>
        <dsp:cNvPr id="0" name=""/>
        <dsp:cNvSpPr/>
      </dsp:nvSpPr>
      <dsp:spPr>
        <a:xfrm>
          <a:off x="261682" y="3818118"/>
          <a:ext cx="2016528" cy="15968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"/>
              </a:defRPr>
            </a:lvl1pPr>
          </a:lstStyle>
          <a:p>
            <a:fld id="{9DC00FA4-AAEB-4385-986B-8A9CF51541E7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"/>
              </a:defRPr>
            </a:lvl1pPr>
          </a:lstStyle>
          <a:p>
            <a:fld id="{A852A60D-B79C-44FE-8EB2-0F87FC064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118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11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118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413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413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413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284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284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09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763564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4027923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267615"/>
            <a:ext cx="7824192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=""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763560"/>
            <a:ext cx="7841961" cy="3600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64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2267620"/>
            <a:ext cx="12192001" cy="3744419"/>
          </a:xfrm>
          <a:prstGeom prst="rect">
            <a:avLst/>
          </a:prstGeom>
        </p:spPr>
        <p:txBody>
          <a:bodyPr lIns="540000" tIns="0" rIns="540000" bIns="720000" numCol="2" spcCol="720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 (</a:t>
            </a:r>
            <a:r>
              <a:rPr lang="it-IT" dirty="0"/>
              <a:t>2 </a:t>
            </a:r>
            <a:r>
              <a:rPr lang="it-IT" dirty="0" err="1"/>
              <a:t>columns</a:t>
            </a:r>
            <a:r>
              <a:rPr lang="it-IT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: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8" y="1763560"/>
            <a:ext cx="12204523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="" xmlns:a16="http://schemas.microsoft.com/office/drawing/2014/main" id="{02FC7541-8AA0-E444-B27C-A8D17B21A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31" y="1741014"/>
            <a:ext cx="3681895" cy="417926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351" b="1" baseline="0">
                <a:solidFill>
                  <a:srgbClr val="5792C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="" xmlns:a16="http://schemas.microsoft.com/office/drawing/2014/main" id="{CD757D66-E2E8-8844-B264-44E38125D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741014"/>
            <a:ext cx="7248128" cy="4179269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LIST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6FF569-BC53-45DE-958B-D28F6806B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37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DA9B43A-60EE-BB42-8700-898978E24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88EF8D0C-A6B2-FD40-9CF1-615FD649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81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B2D6B16C-F062-2041-88D7-8422CE71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E07CCA89-8072-0740-A125-BE48C551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3FED9232-4D06-674B-B05C-277BE02FF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F7C33ECC-75F2-C740-9306-86FD982DA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0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64D5403-539D-A345-8EFF-8EB4F43C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7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DB08237F-FB92-4642-98E2-B6AB768FA6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62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41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32F5A7-48A3-452D-A06D-3FFE99F52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OSRO/VIE/402/USA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844996-CED4-42B6-98C8-58148990F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C30F8C-1211-4965-8CEF-9139055C36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957842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AE226E-DAF1-41E6-816F-FA7C59B4BA63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888089" cy="82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AE226E-DAF1-41E6-816F-FA7C59B4BA63}" type="datetimeFigureOut">
              <a:rPr lang="en-US" smtClean="0"/>
              <a:pPr/>
              <a:t>13-Nov-23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49422" cy="903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D2C8E1E4-0321-974D-B03E-549FF0E7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3A64E3-D419-0847-BB9D-7B088315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8987042-8744-334E-B9C8-2AF8AE76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" y="934344"/>
            <a:ext cx="10515600" cy="711894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8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A420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86FF91-A853-E440-9FD5-CAB74036D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88" t="13301" b="42023"/>
          <a:stretch/>
        </p:blipFill>
        <p:spPr>
          <a:xfrm>
            <a:off x="1" y="-1"/>
            <a:ext cx="665751" cy="2297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9379" y="1763559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9" y="2628055"/>
            <a:ext cx="5951983" cy="864096"/>
          </a:xfrm>
          <a:prstGeom prst="rect">
            <a:avLst/>
          </a:prstGeom>
        </p:spPr>
        <p:txBody>
          <a:bodyPr lIns="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="" xmlns:a16="http://schemas.microsoft.com/office/drawing/2014/main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9" y="1764164"/>
            <a:ext cx="5951983" cy="863895"/>
          </a:xfrm>
          <a:prstGeom prst="rect">
            <a:avLst/>
          </a:prstGeom>
          <a:noFill/>
        </p:spPr>
        <p:txBody>
          <a:bodyPr vert="horz" lIns="0" tIns="0" rIns="360000" bIns="45720" rtlCol="0" anchor="t" anchorCtr="0">
            <a:noAutofit/>
          </a:bodyPr>
          <a:lstStyle>
            <a:lvl1pPr>
              <a:defRPr sz="21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="" xmlns:a16="http://schemas.microsoft.com/office/drawing/2014/main" id="{2188B33B-2595-C049-A40E-D1BA483E5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</a:t>
            </a:r>
          </a:p>
        </p:txBody>
      </p:sp>
    </p:spTree>
    <p:extLst>
      <p:ext uri="{BB962C8B-B14F-4D97-AF65-F5344CB8AC3E}">
        <p14:creationId xmlns:p14="http://schemas.microsoft.com/office/powerpoint/2010/main" val="37629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740917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Picture/Figure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="" xmlns:a16="http://schemas.microsoft.com/office/drawing/2014/main" id="{E52FB826-DF48-8E46-923B-B06DCCFCD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4" y="1751364"/>
            <a:ext cx="6972135" cy="288031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="" xmlns:a16="http://schemas.microsoft.com/office/drawing/2014/main" id="{58C55002-935E-0B4E-A496-1FE8F0E0E2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A4362930-A36C-6E4B-9D63-5494292BFA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420891"/>
            <a:ext cx="6960096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</p:spTree>
    <p:extLst>
      <p:ext uri="{BB962C8B-B14F-4D97-AF65-F5344CB8AC3E}">
        <p14:creationId xmlns:p14="http://schemas.microsoft.com/office/powerpoint/2010/main" val="37149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6" r:id="rId2"/>
    <p:sldLayoutId id="2147483737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64477"/>
          </a:xfrm>
          <a:prstGeom prst="rect">
            <a:avLst/>
          </a:prstGeom>
        </p:spPr>
      </p:pic>
      <p:cxnSp>
        <p:nvCxnSpPr>
          <p:cNvPr id="3" name="Connettore 1 31">
            <a:extLst>
              <a:ext uri="{FF2B5EF4-FFF2-40B4-BE49-F238E27FC236}">
                <a16:creationId xmlns=""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301D986D-7DC2-6B42-A3AA-10A8F8722BA2}"/>
              </a:ext>
            </a:extLst>
          </p:cNvPr>
          <p:cNvSpPr txBox="1">
            <a:spLocks/>
          </p:cNvSpPr>
          <p:nvPr userDrawn="1"/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405000" rIns="162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1" dirty="0">
                <a:latin typeface="Arial" panose="020B0604020202020204" pitchFamily="34" charset="0"/>
              </a:rPr>
              <a:t>Click in the </a:t>
            </a:r>
            <a:r>
              <a:rPr lang="en-US" sz="1051" b="1" dirty="0">
                <a:latin typeface="Arial" panose="020B0604020202020204" pitchFamily="34" charset="0"/>
              </a:rPr>
              <a:t>master slide view </a:t>
            </a:r>
            <a:r>
              <a:rPr lang="en-US" sz="1051" dirty="0">
                <a:latin typeface="Arial" panose="020B0604020202020204" pitchFamily="34" charset="0"/>
              </a:rPr>
              <a:t>to edit meeting date,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9788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ited States Agency for International Development (USAID) | International  Institute for Sustainable Development">
            <a:extLst>
              <a:ext uri="{FF2B5EF4-FFF2-40B4-BE49-F238E27FC236}">
                <a16:creationId xmlns="" xmlns:a16="http://schemas.microsoft.com/office/drawing/2014/main" id="{F9995FB9-3E20-4DD2-96F6-7EBEA245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74" y="-68051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A55D17B5-01E4-4F7F-ABF2-918CBC592CD5}"/>
              </a:ext>
            </a:extLst>
          </p:cNvPr>
          <p:cNvSpPr txBox="1">
            <a:spLocks/>
          </p:cNvSpPr>
          <p:nvPr/>
        </p:nvSpPr>
        <p:spPr>
          <a:xfrm>
            <a:off x="4491793" y="5737958"/>
            <a:ext cx="3940295" cy="373406"/>
          </a:xfrm>
          <a:prstGeom prst="rect">
            <a:avLst/>
          </a:prstGeom>
        </p:spPr>
        <p:txBody>
          <a:bodyPr lIns="1224000" r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1" kern="1200">
                <a:solidFill>
                  <a:srgbClr val="5792C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OSRO/VIE/001/USA</a:t>
            </a:r>
          </a:p>
          <a:p>
            <a:endParaRPr lang="en-US" sz="1000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F2EC966-D947-4C95-A352-00EBFC5DFB5C}"/>
              </a:ext>
            </a:extLst>
          </p:cNvPr>
          <p:cNvSpPr txBox="1">
            <a:spLocks/>
          </p:cNvSpPr>
          <p:nvPr/>
        </p:nvSpPr>
        <p:spPr>
          <a:xfrm>
            <a:off x="-90152" y="4390632"/>
            <a:ext cx="12282152" cy="1159613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 smtClean="0">
                <a:solidFill>
                  <a:srgbClr val="C00000"/>
                </a:solidFill>
              </a:rPr>
              <a:t>CHĂN </a:t>
            </a:r>
            <a:r>
              <a:rPr lang="en-US" sz="2800" b="1">
                <a:solidFill>
                  <a:srgbClr val="C00000"/>
                </a:solidFill>
              </a:rPr>
              <a:t>NUÔI LỢN THỊT AN TOÀN SINH HỌC VÀ XỬ LÝ CHẤT THẢI TRONG TRANG TRẠI QUY MÔ VỪA VÀ NHỎ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0EA2E2-2DEF-47FF-B268-0F2A942575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09" y="109993"/>
            <a:ext cx="1688982" cy="7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/>
        </p:nvSpPr>
        <p:spPr>
          <a:xfrm>
            <a:off x="449603" y="1210277"/>
            <a:ext cx="10454185" cy="143881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ts val="2900"/>
              </a:lnSpc>
              <a:spcBef>
                <a:spcPts val="600"/>
              </a:spcBef>
              <a:buSzPts val="2400"/>
            </a:pP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bố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trí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Arial "/>
              </a:rPr>
              <a:t>chuồng</a:t>
            </a:r>
            <a:r>
              <a:rPr lang="en-US" sz="2400" b="1">
                <a:solidFill>
                  <a:srgbClr val="C00000"/>
                </a:solidFill>
                <a:latin typeface="Arial "/>
              </a:rPr>
              <a:t> nuôi trong cơ sở nuôi lợn thịt: </a:t>
            </a:r>
            <a:endParaRPr sz="2400" dirty="0">
              <a:latin typeface="Arial "/>
            </a:endParaRPr>
          </a:p>
          <a:p>
            <a:pPr algn="just">
              <a:lnSpc>
                <a:spcPts val="2900"/>
              </a:lnSpc>
              <a:spcBef>
                <a:spcPts val="600"/>
              </a:spcBef>
              <a:buClr>
                <a:srgbClr val="002060"/>
              </a:buClr>
              <a:buSzPts val="2400"/>
            </a:pP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 nuôi lợn con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cai sữa (từ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 đến 70 ngày tuổi)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900"/>
              </a:lnSpc>
              <a:spcBef>
                <a:spcPts val="600"/>
              </a:spcBef>
              <a:buClr>
                <a:srgbClr val="002060"/>
              </a:buClr>
              <a:buSzPts val="2400"/>
            </a:pP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 (từ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ngày tuổi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bán)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4;p1">
            <a:extLst>
              <a:ext uri="{FF2B5EF4-FFF2-40B4-BE49-F238E27FC236}">
                <a16:creationId xmlns="" xmlns:a16="http://schemas.microsoft.com/office/drawing/2014/main" id="{00A9B184-D0D9-4FF1-ADA8-BF527645FE99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10</a:t>
            </a:fld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676374" y="193287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5722" y="2874416"/>
            <a:ext cx="10454185" cy="365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 riêng chuồng nuôi lợn sau cai sữa và chuồng nuôi lợn thịt để</a:t>
            </a:r>
            <a:r>
              <a:rPr lang="vi-VN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 hợp đặc điểm của từng loại lợn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ợn </a:t>
            </a:r>
            <a:r>
              <a:rPr lang="vi-VN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cai sữa có sức đề kháng còn kém, cơ quan điều tiết thân nhiệt chưa hoàn thiện, dễ bị ảnh hưởng của môi trường xung quanh..; </a:t>
            </a:r>
            <a:r>
              <a:rPr lang="vi-VN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</a:t>
            </a:r>
            <a:r>
              <a:rPr lang="vi-VN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có sức khỏe </a:t>
            </a:r>
            <a:r>
              <a:rPr lang="vi-VN" sz="2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 nghi môi trường tốt hơn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 trợ thực 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tốt an toàn sinh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ạn chế 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 bệnh phát sinh trong quá trình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lang="en-US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 diện tích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 nuôi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848901" y="189018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13" y="2006512"/>
            <a:ext cx="3043384" cy="304338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E9538824-E37E-49E4-9658-DE680B88301B}"/>
              </a:ext>
            </a:extLst>
          </p:cNvPr>
          <p:cNvSpPr/>
          <p:nvPr/>
        </p:nvSpPr>
        <p:spPr>
          <a:xfrm>
            <a:off x="4701397" y="2006512"/>
            <a:ext cx="4429351" cy="2777706"/>
          </a:xfrm>
          <a:prstGeom prst="cloudCallout">
            <a:avLst>
              <a:gd name="adj1" fmla="val -58727"/>
              <a:gd name="adj2" fmla="val -11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bg1"/>
                </a:solidFill>
                <a:cs typeface="Arial" panose="020B0604020202020204" pitchFamily="34" charset="0"/>
              </a:rPr>
              <a:t>Có phải bố trí </a:t>
            </a:r>
            <a:r>
              <a:rPr lang="vi-VN" sz="2000" b="1" smtClean="0">
                <a:solidFill>
                  <a:schemeClr val="bg1"/>
                </a:solidFill>
                <a:cs typeface="Arial" panose="020B0604020202020204" pitchFamily="34" charset="0"/>
              </a:rPr>
              <a:t>hố/khay </a:t>
            </a:r>
            <a:r>
              <a:rPr lang="vi-VN" sz="2000" b="1">
                <a:solidFill>
                  <a:schemeClr val="bg1"/>
                </a:solidFill>
                <a:cs typeface="Arial" panose="020B0604020202020204" pitchFamily="34" charset="0"/>
              </a:rPr>
              <a:t>khử trùng tại cổng ra vào trại chăn nuôi/ khu chuồng nuôi và lối ra vào mỗi dãy chuồng không? </a:t>
            </a:r>
            <a:endParaRPr lang="vi-VN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59307" y="1114368"/>
            <a:ext cx="1162789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bố trí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hố/khay 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 trùng tại cổng ra vào trại chăn nuôi/ khu chuồng nuôi và lối ra vào mỗi dãy chuồng nuôi, nhằm: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mọi người: đây là khu vực cách ly, không nhiệm vụ miễn </a:t>
            </a:r>
            <a:r>
              <a:rPr lang="nb-NO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 trùng các phương tiện vận chuyển khi đi </a:t>
            </a:r>
            <a:r>
              <a:rPr lang="nb-NO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 trùng ủng, dày dép của người đi </a:t>
            </a:r>
            <a:r>
              <a:rPr lang="nb-NO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572856" y="145885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8" name="object 6"/>
          <p:cNvSpPr>
            <a:spLocks noGrp="1" noChangeArrowheads="1" noTextEdit="1"/>
          </p:cNvSpPr>
          <p:nvPr/>
        </p:nvSpPr>
        <p:spPr bwMode="auto">
          <a:xfrm>
            <a:off x="626625" y="3650751"/>
            <a:ext cx="2504440" cy="252935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" name="Picture 8" descr="A picture containing outdoor, tree, ground, house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7" t="13252" r="24052" b="31818"/>
          <a:stretch/>
        </p:blipFill>
        <p:spPr bwMode="auto">
          <a:xfrm>
            <a:off x="3940058" y="3730770"/>
            <a:ext cx="2904167" cy="244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5584" y="3730770"/>
            <a:ext cx="1830705" cy="2440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04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>
            <a:off x="768954" y="1336833"/>
            <a:ext cx="6625225" cy="3535412"/>
          </a:xfrm>
          <a:prstGeom prst="roundRect">
            <a:avLst>
              <a:gd name="adj" fmla="val 13221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600"/>
              </a:spcAft>
              <a:buSzPts val="2400"/>
            </a:pPr>
            <a:r>
              <a:rPr lang="en-US" sz="22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(1) Chuồng </a:t>
            </a:r>
            <a:r>
              <a:rPr lang="en-US" sz="2200" b="1" dirty="0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nuôi</a:t>
            </a:r>
            <a:r>
              <a:rPr lang="en-US" sz="2200" b="1" dirty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2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lợn</a:t>
            </a:r>
            <a:r>
              <a:rPr lang="en-US" sz="22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con sau cai sữa:</a:t>
            </a:r>
            <a:endParaRPr sz="2200" dirty="0">
              <a:latin typeface="Arial "/>
            </a:endParaRPr>
          </a:p>
          <a:p>
            <a:pPr algn="just">
              <a:spcAft>
                <a:spcPts val="600"/>
              </a:spcAft>
              <a:buSzPts val="2400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- Kiểu chuồng sàn: Sử dụng tấm đan bằng nhựa hoặc bê tông có  </a:t>
            </a:r>
            <a:r>
              <a:rPr lang="en-US" sz="2200" b="1" smtClean="0">
                <a:solidFill>
                  <a:srgbClr val="002060"/>
                </a:solidFill>
                <a:latin typeface="Arial "/>
              </a:rPr>
              <a:t>khe </a:t>
            </a:r>
            <a:r>
              <a:rPr lang="en-US" sz="2200" b="1">
                <a:solidFill>
                  <a:srgbClr val="002060"/>
                </a:solidFill>
                <a:latin typeface="Arial "/>
              </a:rPr>
              <a:t>thoát nước. </a:t>
            </a:r>
          </a:p>
          <a:p>
            <a:pPr algn="just">
              <a:spcAft>
                <a:spcPts val="600"/>
              </a:spcAft>
              <a:buSzPts val="2400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smtClean="0">
                <a:solidFill>
                  <a:srgbClr val="002060"/>
                </a:solidFill>
                <a:latin typeface="Arial "/>
              </a:rPr>
              <a:t>Sàn cao </a:t>
            </a:r>
            <a:r>
              <a:rPr lang="en-US" sz="2200" b="1">
                <a:solidFill>
                  <a:srgbClr val="002060"/>
                </a:solidFill>
                <a:latin typeface="Arial "/>
              </a:rPr>
              <a:t>hơn mặt nền 40-50cm.</a:t>
            </a:r>
          </a:p>
          <a:p>
            <a:pPr algn="just">
              <a:spcAft>
                <a:spcPts val="600"/>
              </a:spcAft>
              <a:buSzPts val="2400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- Kiểu nền bê tông: Làm bằng bê tông có độ dốc 2-3%. Trong đó, có thêm sàn gỗ hoặc nhựa cho lợn con nằm.</a:t>
            </a:r>
            <a:endParaRPr sz="22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13</a:t>
            </a:fld>
            <a:endParaRPr lang="en-US" sz="11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67" y="1228299"/>
            <a:ext cx="3511887" cy="2388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2" y="4028536"/>
            <a:ext cx="3468073" cy="22935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Explosion 1 1"/>
          <p:cNvSpPr/>
          <p:nvPr/>
        </p:nvSpPr>
        <p:spPr>
          <a:xfrm>
            <a:off x="518615" y="4872245"/>
            <a:ext cx="7028597" cy="1985755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 nhất là chuồng sàn nhựa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633241" y="176584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051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14</a:t>
            </a:fld>
            <a:endParaRPr lang="en-US" sz="1100" dirty="0"/>
          </a:p>
        </p:txBody>
      </p:sp>
      <p:sp>
        <p:nvSpPr>
          <p:cNvPr id="2" name="Explosion 1 1"/>
          <p:cNvSpPr/>
          <p:nvPr/>
        </p:nvSpPr>
        <p:spPr>
          <a:xfrm>
            <a:off x="4427190" y="1971413"/>
            <a:ext cx="3465980" cy="4695948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nên nuôi lợn con cai sữa trong chuồng như thế này không?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917913" y="206271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36" y="1567841"/>
            <a:ext cx="3311900" cy="4415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3" y="1753371"/>
            <a:ext cx="3232334" cy="4309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31" y="1022341"/>
            <a:ext cx="1741070" cy="14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>
            <a:off x="100668" y="1176183"/>
            <a:ext cx="6947113" cy="523220"/>
          </a:xfrm>
          <a:prstGeom prst="roundRect">
            <a:avLst>
              <a:gd name="adj" fmla="val 13221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buSzPts val="2400"/>
            </a:pPr>
            <a:r>
              <a:rPr lang="en-US" sz="20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(2) Chuồng </a:t>
            </a:r>
            <a:r>
              <a:rPr lang="en-US" sz="20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nuôi</a:t>
            </a:r>
            <a:r>
              <a:rPr lang="en-US" sz="20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lợn thịt (từ 70 ngày tuổi đến xuất bán)</a:t>
            </a:r>
          </a:p>
        </p:txBody>
      </p:sp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15</a:t>
            </a:fld>
            <a:endParaRPr lang="en-US" sz="11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07" y="1418387"/>
            <a:ext cx="3081450" cy="220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93078"/>
              </p:ext>
            </p:extLst>
          </p:nvPr>
        </p:nvGraphicFramePr>
        <p:xfrm>
          <a:off x="286745" y="1950598"/>
          <a:ext cx="6554002" cy="1667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0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9331">
                  <a:extLst>
                    <a:ext uri="{9D8B030D-6E8A-4147-A177-3AD203B41FA5}">
                      <a16:colId xmlns="" xmlns:a16="http://schemas.microsoft.com/office/drawing/2014/main" val="659525997"/>
                    </a:ext>
                  </a:extLst>
                </a:gridCol>
                <a:gridCol w="31776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1447">
                <a:tc rowSpan="3">
                  <a:txBody>
                    <a:bodyPr/>
                    <a:lstStyle/>
                    <a:p>
                      <a:pPr marL="47625" indent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Diện </a:t>
                      </a:r>
                      <a:r>
                        <a:rPr lang="en-US" sz="2000" b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tích</a:t>
                      </a:r>
                      <a:endParaRPr lang="vi-VN" sz="2000" b="1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indent="0" algn="ctr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nền chuồng</a:t>
                      </a:r>
                      <a:endParaRPr lang="vi-VN" sz="2000" b="1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70 ngày tuổi 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vi-VN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xuất bán</a:t>
                      </a:r>
                      <a:endParaRPr lang="vi-VN" sz="2000" b="1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251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Nền sàn</a:t>
                      </a:r>
                      <a:endParaRPr lang="vi-VN" sz="2000" b="1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</a:t>
                      </a:r>
                      <a:r>
                        <a:rPr lang="vi-VN" sz="20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1,2 m</a:t>
                      </a:r>
                      <a:r>
                        <a:rPr lang="vi-VN" sz="2000" b="1" baseline="300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20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/con</a:t>
                      </a:r>
                      <a:endParaRPr lang="vi-VN" sz="2000" b="1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251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Nền bê tông</a:t>
                      </a:r>
                      <a:endParaRPr lang="vi-VN" sz="2000" b="1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 – 1,4 m</a:t>
                      </a:r>
                      <a:r>
                        <a:rPr lang="vi-VN" sz="2000" b="1" baseline="300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20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/con</a:t>
                      </a:r>
                      <a:endParaRPr lang="vi-VN" sz="2000" b="1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9973" y="4059552"/>
            <a:ext cx="466148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lợn/ô chuồng: 20-25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ô chuồng: 24-32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30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thước ô chuồng: 4 x (6-8m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máng ăn, máng uống.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93" y="4122059"/>
            <a:ext cx="3232227" cy="2339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969672" y="234956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589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>
            <a:off x="586845" y="1009934"/>
            <a:ext cx="7446543" cy="1241946"/>
          </a:xfrm>
          <a:prstGeom prst="roundRect">
            <a:avLst>
              <a:gd name="adj" fmla="val 13221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buSzPts val="2400"/>
            </a:pPr>
            <a:r>
              <a:rPr lang="en-US" sz="20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(2) Chuồng </a:t>
            </a:r>
            <a:r>
              <a:rPr lang="en-US" sz="20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nuôi</a:t>
            </a:r>
            <a:r>
              <a:rPr lang="en-US" sz="20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lợn thịt (từ 70 ngày tuổi đến xuất bán)</a:t>
            </a:r>
          </a:p>
          <a:p>
            <a:pPr algn="just">
              <a:lnSpc>
                <a:spcPct val="150000"/>
              </a:lnSpc>
              <a:buSzPts val="2400"/>
            </a:pPr>
            <a:r>
              <a:rPr lang="en-US" sz="2000" b="1">
                <a:solidFill>
                  <a:srgbClr val="002060"/>
                </a:solidFill>
                <a:latin typeface="Arial "/>
                <a:cs typeface="Arial" panose="020B0604020202020204" pitchFamily="34" charset="0"/>
                <a:sym typeface="Calibri"/>
              </a:rPr>
              <a:t>Kiểu nền chuồng:</a:t>
            </a:r>
            <a:endParaRPr sz="20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16</a:t>
            </a:fld>
            <a:endParaRPr lang="en-US" sz="1100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712" y="2251880"/>
            <a:ext cx="3657602" cy="274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10" y="2251880"/>
            <a:ext cx="4555160" cy="2743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loud Callout 1"/>
          <p:cNvSpPr/>
          <p:nvPr/>
        </p:nvSpPr>
        <p:spPr>
          <a:xfrm>
            <a:off x="586845" y="5199797"/>
            <a:ext cx="5089336" cy="1576030"/>
          </a:xfrm>
          <a:prstGeom prst="cloudCallout">
            <a:avLst>
              <a:gd name="adj1" fmla="val -2222"/>
              <a:gd name="adj2" fmla="val -74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 sàn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Ưu điểm: chuồng khô ráo, sạch, giảm bệnh...</a:t>
            </a:r>
          </a:p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Hạn chế: chi phí đầu tư cao.</a:t>
            </a:r>
            <a:endParaRPr lang="vi-VN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515819" y="5199797"/>
            <a:ext cx="5431766" cy="1576030"/>
          </a:xfrm>
          <a:prstGeom prst="wedgeEllipseCallout">
            <a:avLst>
              <a:gd name="adj1" fmla="val -17198"/>
              <a:gd name="adj2" fmla="val -761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 bê tông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 điểm: dễ làm, đầu tư vừa phải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 chế: tốn công vệ sinh, khó giữ chuồng khô, sạch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2047310" y="211540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43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>
            <a:off x="73372" y="1009933"/>
            <a:ext cx="7446543" cy="736979"/>
          </a:xfrm>
          <a:prstGeom prst="roundRect">
            <a:avLst>
              <a:gd name="adj" fmla="val 13221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buSzPts val="2400"/>
            </a:pPr>
            <a:r>
              <a:rPr lang="en-US" sz="20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(2) Chuồng </a:t>
            </a:r>
            <a:r>
              <a:rPr lang="en-US" sz="2000" b="1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nuôi</a:t>
            </a:r>
            <a:r>
              <a:rPr lang="en-US" sz="20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lợn thịt (từ 70 ngày tuổi đến xuất </a:t>
            </a:r>
            <a:r>
              <a:rPr lang="en-US" sz="2000" b="1" smtClean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bán)</a:t>
            </a:r>
            <a:endParaRPr lang="en-US" sz="2000" b="1">
              <a:solidFill>
                <a:srgbClr val="C00000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17</a:t>
            </a:fld>
            <a:endParaRPr lang="en-US" sz="11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07" y="1499933"/>
            <a:ext cx="4325856" cy="2770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98475" y="4343447"/>
            <a:ext cx="8657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Không, vì: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tăng độ ẩm chuồng nuôi, lợn dễ bị nhiễm bệnh đường hô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uống nước bẩn, dễ bị nhiễm bệnh đường tiêu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dễ bị trượt, ngã, què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tăng lượng nước sử dụng, quá tải bể xử lý chất thải lỏng yếm khí.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2030057" y="167720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" y="3884227"/>
            <a:ext cx="2069326" cy="2759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876B084-0955-45B0-A7A7-B577296CD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" y="1749251"/>
            <a:ext cx="1431986" cy="143198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6BB5FB63-312F-4AF9-BB22-4AB2BEE5459C}"/>
              </a:ext>
            </a:extLst>
          </p:cNvPr>
          <p:cNvSpPr/>
          <p:nvPr/>
        </p:nvSpPr>
        <p:spPr>
          <a:xfrm>
            <a:off x="1751162" y="1637075"/>
            <a:ext cx="4554747" cy="2081224"/>
          </a:xfrm>
          <a:prstGeom prst="cloudCallout">
            <a:avLst>
              <a:gd name="adj1" fmla="val -51965"/>
              <a:gd name="adj2" fmla="val -1709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nên để bể chứa nước phía sau (cho lợn tắm và chứa chất thải) ở bên trong ô chuồng nuôi lợn thịt không?</a:t>
            </a:r>
            <a:endParaRPr lang="vi-VN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18</a:t>
            </a:fld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0" y="1402500"/>
            <a:ext cx="6216677" cy="32458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2507819"/>
            <a:ext cx="3693615" cy="32458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0230" y="5038741"/>
            <a:ext cx="631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 nuôi lợn thịt tiết kiệm nước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707494" y="198208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1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>
            <a:off x="100668" y="1105469"/>
            <a:ext cx="7446543" cy="736979"/>
          </a:xfrm>
          <a:prstGeom prst="roundRect">
            <a:avLst>
              <a:gd name="adj" fmla="val 13221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buSzPts val="2400"/>
            </a:pPr>
            <a:r>
              <a:rPr lang="en-US" sz="2400" b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* Đường xuất bán/cầu xuất bán/nhà xuất bán</a:t>
            </a:r>
          </a:p>
        </p:txBody>
      </p:sp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19</a:t>
            </a:fld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04464" y="1951749"/>
            <a:ext cx="53463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có đường dành riêng xuất bán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thước đường: rộng 80cm, cao 90 cm, nên có mái </a:t>
            </a:r>
            <a:r>
              <a:rPr lang="en-US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trí: cuối hướng gió, phía quạt hút.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564" y="3949628"/>
            <a:ext cx="2920496" cy="2494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61" y="2135693"/>
            <a:ext cx="2725141" cy="280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100669" y="258029"/>
            <a:ext cx="792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820AAE-E51A-4E4A-AB58-DECD62441779}"/>
              </a:ext>
            </a:extLst>
          </p:cNvPr>
          <p:cNvSpPr txBox="1"/>
          <p:nvPr/>
        </p:nvSpPr>
        <p:spPr>
          <a:xfrm>
            <a:off x="4818385" y="5374769"/>
            <a:ext cx="724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có nhà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xuất bán lợn ở phía xuất lợn lên phương tiện vận </a:t>
            </a:r>
            <a:r>
              <a:rPr lang="en-US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chuyển.</a:t>
            </a:r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2135693"/>
            <a:ext cx="3238343" cy="280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47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122829" y="1555845"/>
            <a:ext cx="11914496" cy="87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rgbClr val="C00000"/>
              </a:buClr>
              <a:buSzPts val="3600"/>
            </a:pPr>
            <a:r>
              <a:rPr lang="en-US" sz="2800" b="1" smtClean="0">
                <a:solidFill>
                  <a:srgbClr val="0000CC"/>
                </a:solidFill>
                <a:ea typeface="Roboto"/>
                <a:sym typeface="Roboto"/>
              </a:rPr>
              <a:t>Phần III</a:t>
            </a:r>
            <a:r>
              <a:rPr lang="en-US" sz="2800" b="1">
                <a:solidFill>
                  <a:srgbClr val="0000CC"/>
                </a:solidFill>
                <a:ea typeface="Roboto"/>
                <a:sym typeface="Roboto"/>
              </a:rPr>
              <a:t/>
            </a:r>
            <a:br>
              <a:rPr lang="en-US" sz="2800" b="1">
                <a:solidFill>
                  <a:srgbClr val="0000CC"/>
                </a:solidFill>
                <a:ea typeface="Roboto"/>
                <a:sym typeface="Roboto"/>
              </a:rPr>
            </a:br>
            <a:r>
              <a:rPr lang="en-US" sz="2800" b="1">
                <a:solidFill>
                  <a:srgbClr val="0000CC"/>
                </a:solidFill>
                <a:ea typeface="Roboto"/>
                <a:sym typeface="Roboto"/>
              </a:rPr>
              <a:t> </a:t>
            </a:r>
            <a:r>
              <a:rPr lang="en-US" sz="2800" b="1">
                <a:solidFill>
                  <a:srgbClr val="FF0000"/>
                </a:solidFill>
                <a:ea typeface="Roboto"/>
                <a:sym typeface="Roboto"/>
              </a:rPr>
              <a:t>YÊU CẦU CHUNG VỀ TRANG TRẠI CHĂN NUÔI LỢN QUY MÔ VỪA VÀ NHỎ</a:t>
            </a:r>
            <a:endParaRPr sz="2800" b="1" dirty="0">
              <a:solidFill>
                <a:srgbClr val="FF0000"/>
              </a:solidFill>
              <a:ea typeface="Roboto"/>
              <a:sym typeface="Roboto"/>
            </a:endParaRPr>
          </a:p>
        </p:txBody>
      </p:sp>
      <p:sp>
        <p:nvSpPr>
          <p:cNvPr id="5" name="Google Shape;64;p1">
            <a:extLst>
              <a:ext uri="{FF2B5EF4-FFF2-40B4-BE49-F238E27FC236}">
                <a16:creationId xmlns="" xmlns:a16="http://schemas.microsoft.com/office/drawing/2014/main" id="{549623B8-4AD0-4C40-B8D9-7DCAA3934E1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fld id="{00000000-1234-1234-1234-123412341234}" type="slidenum">
              <a:rPr lang="en-US" sz="1100"/>
              <a:pPr/>
              <a:t>2</a:t>
            </a:fld>
            <a:endParaRPr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3" y="3645779"/>
            <a:ext cx="3694635" cy="2767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41" y="2806971"/>
            <a:ext cx="3198351" cy="239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2" y="2903392"/>
            <a:ext cx="3128169" cy="239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"/>
          <p:cNvSpPr/>
          <p:nvPr/>
        </p:nvSpPr>
        <p:spPr>
          <a:xfrm>
            <a:off x="100668" y="1105469"/>
            <a:ext cx="7446543" cy="736979"/>
          </a:xfrm>
          <a:prstGeom prst="roundRect">
            <a:avLst>
              <a:gd name="adj" fmla="val 13221"/>
            </a:avLst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  <a:buSzPts val="2400"/>
            </a:pPr>
            <a:r>
              <a:rPr lang="en-US" sz="2000" b="1">
                <a:solidFill>
                  <a:srgbClr val="0000CC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* Yêu cầu kỹ thuật về vòi và nước uống</a:t>
            </a:r>
          </a:p>
        </p:txBody>
      </p:sp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20</a:t>
            </a:fld>
            <a:endParaRPr lang="en-US" sz="11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44067"/>
              </p:ext>
            </p:extLst>
          </p:nvPr>
        </p:nvGraphicFramePr>
        <p:xfrm>
          <a:off x="269381" y="2016204"/>
          <a:ext cx="6349783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0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4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4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Lợn</a:t>
                      </a:r>
                      <a:r>
                        <a:rPr lang="en-US" baseline="0"/>
                        <a:t> con sau cai sữa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Lợn</a:t>
                      </a:r>
                      <a:r>
                        <a:rPr lang="en-US" baseline="0"/>
                        <a:t>  thịt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lợn/vòi (con)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10 – 12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vòi uống/ô chuồng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≥2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≥2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Kích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cỡ vòi uống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Phi 21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Phi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21 hoặc 27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Kiểu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vòi uống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Vòi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hoặc bát 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Vòi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hoặc bát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cao của vòi tính từ mặt nền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20 - 25 cm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70 cm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Tốc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độ chảy (lít/phút)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0,5 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Nhiệt</a:t>
                      </a:r>
                      <a:r>
                        <a:rPr lang="en-US" baseline="0">
                          <a:latin typeface="Arial" pitchFamily="34" charset="0"/>
                          <a:cs typeface="Arial" pitchFamily="34" charset="0"/>
                        </a:rPr>
                        <a:t> độ nước uống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18-25</a:t>
                      </a:r>
                      <a:r>
                        <a:rPr lang="en-US" baseline="300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en-US"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en-US" baseline="3000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baseline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vi-VN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52" y="1473958"/>
            <a:ext cx="2570480" cy="258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3096" y="3377823"/>
            <a:ext cx="3220868" cy="337099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8542" y="1485022"/>
            <a:ext cx="2844390" cy="2424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2072081" y="218969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983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21</a:t>
            </a:fld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2F6F0D-B90F-463E-A9DA-B05901C97779}"/>
              </a:ext>
            </a:extLst>
          </p:cNvPr>
          <p:cNvSpPr/>
          <p:nvPr/>
        </p:nvSpPr>
        <p:spPr>
          <a:xfrm>
            <a:off x="2051383" y="261393"/>
            <a:ext cx="8296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200" b="1">
                <a:solidFill>
                  <a:schemeClr val="bg1"/>
                </a:solidFill>
                <a:latin typeface="Arial "/>
                <a:ea typeface="Roboto"/>
              </a:rPr>
              <a:t>CÁC KIỂU MÁNG ĂN DÀNH CHO LỢN</a:t>
            </a:r>
            <a:endParaRPr lang="vi-VN" sz="22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4143306"/>
              </p:ext>
            </p:extLst>
          </p:nvPr>
        </p:nvGraphicFramePr>
        <p:xfrm>
          <a:off x="529386" y="1094810"/>
          <a:ext cx="111199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2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4;p1">
            <a:extLst>
              <a:ext uri="{FF2B5EF4-FFF2-40B4-BE49-F238E27FC236}">
                <a16:creationId xmlns="" xmlns:a16="http://schemas.microsoft.com/office/drawing/2014/main" id="{5175426A-1249-417A-854A-5B2F399BDFDF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22</a:t>
            </a:fld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2F6F0D-B90F-463E-A9DA-B05901C97779}"/>
              </a:ext>
            </a:extLst>
          </p:cNvPr>
          <p:cNvSpPr/>
          <p:nvPr/>
        </p:nvSpPr>
        <p:spPr>
          <a:xfrm>
            <a:off x="0" y="283947"/>
            <a:ext cx="8296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200" b="1">
                <a:solidFill>
                  <a:schemeClr val="bg1"/>
                </a:solidFill>
                <a:latin typeface="Arial "/>
                <a:ea typeface="Roboto"/>
              </a:rPr>
              <a:t>XÂY DỰNG CHUỒNG TRẠI</a:t>
            </a:r>
            <a:endParaRPr lang="vi-VN" sz="2200" b="1" dirty="0">
              <a:solidFill>
                <a:schemeClr val="bg1"/>
              </a:solidFill>
              <a:latin typeface="Arial "/>
              <a:ea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9" y="1108070"/>
            <a:ext cx="3785701" cy="2244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7" y="1100580"/>
            <a:ext cx="3248778" cy="232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07" y="1109154"/>
            <a:ext cx="3131065" cy="2319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737" y="3875965"/>
            <a:ext cx="2802338" cy="2101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Punched Tape 5"/>
          <p:cNvSpPr/>
          <p:nvPr/>
        </p:nvSpPr>
        <p:spPr>
          <a:xfrm>
            <a:off x="4682809" y="3636087"/>
            <a:ext cx="3613902" cy="258151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Chuồng trại thiết kế đúng kỹ </a:t>
            </a:r>
            <a:r>
              <a:rPr lang="en-US" sz="2200" b="1" i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 </a:t>
            </a:r>
            <a:r>
              <a:rPr lang="en-US" sz="2200" b="1" i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en-US" sz="2200" b="1" i="1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sinh trưởng tốt, hiệu quả chăn nuôi cao hơn!</a:t>
            </a:r>
            <a:endParaRPr lang="vi-VN" sz="2200" b="1" i="1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6" y="3745717"/>
            <a:ext cx="3785700" cy="2300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0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247DF2C4-F687-3145-9052-028892FB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1384"/>
            <a:ext cx="12192000" cy="657645"/>
          </a:xfrm>
        </p:spPr>
        <p:txBody>
          <a:bodyPr/>
          <a:lstStyle/>
          <a:p>
            <a:pPr algn="ctr"/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bác</a:t>
            </a:r>
            <a:r>
              <a:rPr lang="en-US" altLang="en-US" sz="4400" b="1" dirty="0"/>
              <a:t> nuôi </a:t>
            </a:r>
            <a:r>
              <a:rPr lang="en-US" altLang="en-US" sz="4400" b="1" dirty="0" err="1"/>
              <a:t>lợn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thành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công</a:t>
            </a:r>
            <a:endParaRPr lang="x-none" sz="4400" dirty="0"/>
          </a:p>
        </p:txBody>
      </p:sp>
      <p:pic>
        <p:nvPicPr>
          <p:cNvPr id="3" name="Picture 2" descr="United States Agency for International Development (USAID) | International  Institute for Sustainable Development">
            <a:extLst>
              <a:ext uri="{FF2B5EF4-FFF2-40B4-BE49-F238E27FC236}">
                <a16:creationId xmlns="" xmlns:a16="http://schemas.microsoft.com/office/drawing/2014/main" id="{36581289-639C-4608-A85F-B3DD6221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42" y="-60839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BA04B0-48D6-4D49-9CE4-AF5E2F283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19" y="138233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1914496" cy="87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C00000"/>
              </a:buClr>
              <a:buSzPts val="3600"/>
            </a:pPr>
            <a:r>
              <a:rPr lang="en-US" sz="2800" b="1">
                <a:solidFill>
                  <a:srgbClr val="FFFF00"/>
                </a:solidFill>
                <a:ea typeface="Roboto"/>
                <a:sym typeface="Roboto"/>
              </a:rPr>
              <a:t>1. QUY MÔ CHĂN NUÔI</a:t>
            </a:r>
            <a:endParaRPr sz="2800" b="1" dirty="0">
              <a:solidFill>
                <a:srgbClr val="FFFF00"/>
              </a:solidFill>
              <a:ea typeface="Roboto"/>
              <a:sym typeface="Roboto"/>
            </a:endParaRPr>
          </a:p>
        </p:txBody>
      </p:sp>
      <p:sp>
        <p:nvSpPr>
          <p:cNvPr id="5" name="Google Shape;64;p1">
            <a:extLst>
              <a:ext uri="{FF2B5EF4-FFF2-40B4-BE49-F238E27FC236}">
                <a16:creationId xmlns="" xmlns:a16="http://schemas.microsoft.com/office/drawing/2014/main" id="{549623B8-4AD0-4C40-B8D9-7DCAA3934E1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fld id="{00000000-1234-1234-1234-123412341234}" type="slidenum">
              <a:rPr lang="en-US" sz="1100"/>
              <a:pPr/>
              <a:t>3</a:t>
            </a:fld>
            <a:endParaRPr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4900871" y="2205605"/>
            <a:ext cx="4285397" cy="1037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sở chăn nuôi</a:t>
            </a:r>
            <a:endParaRPr lang="vi-VN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2080" y="3802393"/>
            <a:ext cx="2737573" cy="123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 nuôi trang trại</a:t>
            </a:r>
            <a:endParaRPr lang="vi-VN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63999" y="3942818"/>
            <a:ext cx="2940834" cy="1705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 nuôi nông hộ</a:t>
            </a:r>
            <a:endParaRPr lang="vi-VN" sz="28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3257" y="5401460"/>
            <a:ext cx="1869623" cy="105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Quy mô nhỏ</a:t>
            </a:r>
            <a:endParaRPr lang="vi-VN" sz="2000" b="1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5649" y="5401460"/>
            <a:ext cx="1786970" cy="105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Quy mô vừa</a:t>
            </a:r>
            <a:endParaRPr lang="vi-VN" sz="2000" b="1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3748" y="5401460"/>
            <a:ext cx="1610436" cy="105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</a:rPr>
              <a:t>Quy mô lớn</a:t>
            </a:r>
            <a:endParaRPr lang="vi-VN" sz="2000" b="1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>
            <a:cxnSpLocks/>
            <a:stCxn id="3" idx="2"/>
            <a:endCxn id="4" idx="0"/>
          </p:cNvCxnSpPr>
          <p:nvPr/>
        </p:nvCxnSpPr>
        <p:spPr>
          <a:xfrm flipH="1">
            <a:off x="4580867" y="3242823"/>
            <a:ext cx="2462703" cy="559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7043569" y="3251996"/>
            <a:ext cx="2940834" cy="681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4" idx="2"/>
          </p:cNvCxnSpPr>
          <p:nvPr/>
        </p:nvCxnSpPr>
        <p:spPr>
          <a:xfrm flipH="1">
            <a:off x="2832046" y="5040208"/>
            <a:ext cx="1748821" cy="361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  <a:stCxn id="4" idx="2"/>
          </p:cNvCxnSpPr>
          <p:nvPr/>
        </p:nvCxnSpPr>
        <p:spPr>
          <a:xfrm>
            <a:off x="4580867" y="5040208"/>
            <a:ext cx="0" cy="361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4" idx="2"/>
          </p:cNvCxnSpPr>
          <p:nvPr/>
        </p:nvCxnSpPr>
        <p:spPr>
          <a:xfrm>
            <a:off x="4580867" y="5040208"/>
            <a:ext cx="1908448" cy="361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plosion 2 29"/>
          <p:cNvSpPr/>
          <p:nvPr/>
        </p:nvSpPr>
        <p:spPr>
          <a:xfrm>
            <a:off x="484839" y="877917"/>
            <a:ext cx="4885899" cy="1596788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 định 13/2020/NĐ-CP</a:t>
            </a:r>
            <a:endParaRPr lang="vi-VN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8919713" cy="87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rgbClr val="C00000"/>
              </a:buClr>
              <a:buSzPts val="3600"/>
            </a:pPr>
            <a:r>
              <a:rPr lang="en-US" sz="2800" b="1">
                <a:solidFill>
                  <a:srgbClr val="FFFF00"/>
                </a:solidFill>
                <a:ea typeface="Roboto"/>
                <a:sym typeface="Roboto"/>
              </a:rPr>
              <a:t>1. QUY MÔ CHĂN NUÔI</a:t>
            </a:r>
            <a:endParaRPr sz="2800" b="1" dirty="0">
              <a:solidFill>
                <a:srgbClr val="FFFF00"/>
              </a:solidFill>
              <a:ea typeface="Roboto"/>
              <a:sym typeface="Roboto"/>
            </a:endParaRPr>
          </a:p>
        </p:txBody>
      </p:sp>
      <p:sp>
        <p:nvSpPr>
          <p:cNvPr id="5" name="Google Shape;64;p1">
            <a:extLst>
              <a:ext uri="{FF2B5EF4-FFF2-40B4-BE49-F238E27FC236}">
                <a16:creationId xmlns="" xmlns:a16="http://schemas.microsoft.com/office/drawing/2014/main" id="{549623B8-4AD0-4C40-B8D9-7DCAA3934E1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fld id="{00000000-1234-1234-1234-123412341234}" type="slidenum">
              <a:rPr lang="en-US" sz="1100"/>
              <a:pPr/>
              <a:t>4</a:t>
            </a:fld>
            <a:endParaRPr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27546" y="1216797"/>
            <a:ext cx="1168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là trang trại chăn nuôi lợn quy mô vừa và nhỏ?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545" y="2156346"/>
            <a:ext cx="1777299" cy="105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mô nhỏ</a:t>
            </a:r>
            <a:endParaRPr lang="vi-VN" sz="2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46" y="3728110"/>
            <a:ext cx="1777298" cy="10508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mô vừa</a:t>
            </a:r>
            <a:endParaRPr lang="vi-VN" sz="20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46" y="5299874"/>
            <a:ext cx="1777298" cy="1050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mô lớn</a:t>
            </a:r>
            <a:endParaRPr lang="vi-VN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3804" y="2119236"/>
            <a:ext cx="4947055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10 - dưới 30 đơn vị vật nuôi</a:t>
            </a:r>
          </a:p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nái ngoại: 20 - dưới 60 con</a:t>
            </a:r>
          </a:p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thịt: từ 50 - &lt;150 con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7438031" y="1710576"/>
            <a:ext cx="4572000" cy="4772112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vật nuôi là khối lượng sống của lợn, tương đương 500 kg </a:t>
            </a:r>
            <a:r>
              <a:rPr 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(lợn nái ngoại 2 con, lợn thịt 5 con)</a:t>
            </a:r>
            <a:endParaRPr lang="vi-VN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6051" y="3714940"/>
            <a:ext cx="4885641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30 - dưới 300 đơn vị vật nuôi</a:t>
            </a:r>
          </a:p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nái ngoại: 60 - dưới 600</a:t>
            </a:r>
          </a:p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thịt: từ 150 - &lt;1500 con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9711" y="5225148"/>
            <a:ext cx="4885641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300 đơn vị vật nuôi trở lên</a:t>
            </a:r>
          </a:p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nái ngoại: từ 600 con trở lên</a:t>
            </a:r>
          </a:p>
          <a:p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thịt: từ &gt;1500 con</a:t>
            </a:r>
            <a:endParaRPr lang="vi-VN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F3E3287F-F7F6-4AA0-9DC9-0A90205FDE41}"/>
              </a:ext>
            </a:extLst>
          </p:cNvPr>
          <p:cNvSpPr/>
          <p:nvPr/>
        </p:nvSpPr>
        <p:spPr>
          <a:xfrm>
            <a:off x="2104844" y="2613804"/>
            <a:ext cx="501207" cy="51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EE15F07B-D1E2-419F-BEDB-45B52C43FC48}"/>
              </a:ext>
            </a:extLst>
          </p:cNvPr>
          <p:cNvSpPr/>
          <p:nvPr/>
        </p:nvSpPr>
        <p:spPr>
          <a:xfrm>
            <a:off x="2112597" y="4207830"/>
            <a:ext cx="501207" cy="4571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4906A616-6A65-49E1-B7DF-3AB17999C043}"/>
              </a:ext>
            </a:extLst>
          </p:cNvPr>
          <p:cNvSpPr/>
          <p:nvPr/>
        </p:nvSpPr>
        <p:spPr>
          <a:xfrm>
            <a:off x="2104844" y="5786616"/>
            <a:ext cx="55486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/>
        </p:nvSpPr>
        <p:spPr>
          <a:xfrm>
            <a:off x="737821" y="1307612"/>
            <a:ext cx="10568884" cy="13233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  <a:buFont typeface="Wingdings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Vị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: </a:t>
            </a:r>
            <a:r>
              <a:rPr lang="en-US" sz="2000" b="1" err="1">
                <a:solidFill>
                  <a:srgbClr val="002060"/>
                </a:solidFill>
                <a:latin typeface="Arial "/>
              </a:rPr>
              <a:t>Nơi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smtClean="0">
                <a:solidFill>
                  <a:srgbClr val="002060"/>
                </a:solidFill>
                <a:latin typeface="Arial "/>
              </a:rPr>
              <a:t>cao, </a:t>
            </a:r>
            <a:r>
              <a:rPr lang="en-US" sz="2000" b="1" err="1">
                <a:solidFill>
                  <a:srgbClr val="002060"/>
                </a:solidFill>
                <a:latin typeface="Arial "/>
              </a:rPr>
              <a:t>xa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khu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dân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cư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, phù hợp quy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hoạch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chăn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Arial "/>
              </a:rPr>
              <a:t>nuôi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và </a:t>
            </a:r>
            <a:r>
              <a:rPr lang="en-US" sz="2000" b="1" smtClean="0">
                <a:solidFill>
                  <a:srgbClr val="002060"/>
                </a:solidFill>
                <a:latin typeface="Arial "/>
              </a:rPr>
              <a:t>quy 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hoạch sử dụng đất của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địa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Arial "/>
              </a:rPr>
              <a:t>phương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  <a:buFont typeface="Wingdings" pitchFamily="2" charset="2"/>
              <a:buChar char="Ø"/>
            </a:pPr>
            <a:r>
              <a:rPr lang="en-US" sz="2000" b="1">
                <a:solidFill>
                  <a:srgbClr val="002060"/>
                </a:solidFill>
                <a:latin typeface="Arial "/>
              </a:rPr>
              <a:t>Khoảng cách </a:t>
            </a:r>
            <a:r>
              <a:rPr lang="en-US" sz="2000" b="1" smtClean="0">
                <a:solidFill>
                  <a:srgbClr val="002060"/>
                </a:solidFill>
                <a:latin typeface="Arial "/>
              </a:rPr>
              <a:t>tối thiểu từ 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trại chăn nuôi đến khu dân cư:</a:t>
            </a:r>
            <a:endParaRPr sz="2000" dirty="0">
              <a:latin typeface="Arial "/>
            </a:endParaRPr>
          </a:p>
        </p:txBody>
      </p:sp>
      <p:sp>
        <p:nvSpPr>
          <p:cNvPr id="11" name="Google Shape;64;p1">
            <a:extLst>
              <a:ext uri="{FF2B5EF4-FFF2-40B4-BE49-F238E27FC236}">
                <a16:creationId xmlns="" xmlns:a16="http://schemas.microsoft.com/office/drawing/2014/main" id="{02E6CCF3-3642-4E2D-AEBB-C372D76B157E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5</a:t>
            </a:fld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100668" y="258029"/>
            <a:ext cx="8146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26061"/>
              </p:ext>
            </p:extLst>
          </p:nvPr>
        </p:nvGraphicFramePr>
        <p:xfrm>
          <a:off x="737821" y="2998838"/>
          <a:ext cx="10568883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56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27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 mô</a:t>
                      </a:r>
                      <a:r>
                        <a:rPr lang="en-US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chăn nuôi</a:t>
                      </a:r>
                      <a:endParaRPr lang="vi-V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cách </a:t>
                      </a:r>
                      <a:r>
                        <a:rPr lang="en-US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tối thiểu từ </a:t>
                      </a:r>
                      <a:r>
                        <a:rPr lang="en-US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trại CN đến khu xử lý chất thải, công nghiệp, khu dân cư</a:t>
                      </a:r>
                      <a:endParaRPr lang="vi-V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cách </a:t>
                      </a:r>
                      <a:r>
                        <a:rPr lang="en-US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tối thiểu từ </a:t>
                      </a:r>
                      <a:r>
                        <a:rPr lang="en-US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trại CN đến trường học, bệnh viện, chợ, nguồn cung cấp nước sạch</a:t>
                      </a:r>
                      <a:endParaRPr lang="vi-VN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endParaRPr lang="vi-VN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</a:t>
                      </a:r>
                      <a:endParaRPr lang="vi-VN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m</a:t>
                      </a:r>
                      <a:endParaRPr lang="vi-VN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endParaRPr lang="vi-VN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</a:t>
                      </a:r>
                      <a:endParaRPr lang="vi-VN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en-US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vi-VN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949312" y="4770634"/>
            <a:ext cx="7287905" cy="1364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 cách giữa hai chủ thể chăn nuôi khác nhau tối thiểu 50 m</a:t>
            </a:r>
            <a:endParaRPr lang="vi-VN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/>
        </p:nvSpPr>
        <p:spPr>
          <a:xfrm>
            <a:off x="586596" y="1241503"/>
            <a:ext cx="10685603" cy="98484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</a:pPr>
            <a:r>
              <a:rPr lang="en-US" sz="2400" b="1">
                <a:solidFill>
                  <a:srgbClr val="002060"/>
                </a:solidFill>
                <a:latin typeface="Arial "/>
              </a:rPr>
              <a:t>Phải có nguồn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nước đủ trữ 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lượng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và đảm 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bảo chất lượng </a:t>
            </a:r>
            <a:r>
              <a:rPr lang="en-US" sz="2400" b="1" smtClean="0">
                <a:solidFill>
                  <a:srgbClr val="002060"/>
                </a:solidFill>
                <a:latin typeface="Arial "/>
              </a:rPr>
              <a:t>cho </a:t>
            </a:r>
            <a:r>
              <a:rPr lang="en-US" sz="2400" b="1">
                <a:solidFill>
                  <a:srgbClr val="002060"/>
                </a:solidFill>
                <a:latin typeface="Arial "/>
              </a:rPr>
              <a:t>hoạt động chăn nuôi lợn</a:t>
            </a:r>
            <a:endParaRPr sz="24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11" name="Google Shape;64;p1">
            <a:extLst>
              <a:ext uri="{FF2B5EF4-FFF2-40B4-BE49-F238E27FC236}">
                <a16:creationId xmlns="" xmlns:a16="http://schemas.microsoft.com/office/drawing/2014/main" id="{02E6CCF3-3642-4E2D-AEBB-C372D76B157E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6</a:t>
            </a:fld>
            <a:endParaRPr lang="en-US" sz="1100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5" y="2513755"/>
            <a:ext cx="3084839" cy="2463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21" y="2412748"/>
            <a:ext cx="4045178" cy="2525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96479"/>
              </p:ext>
            </p:extLst>
          </p:nvPr>
        </p:nvGraphicFramePr>
        <p:xfrm>
          <a:off x="885588" y="5264370"/>
          <a:ext cx="374100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Nguồn</a:t>
                      </a:r>
                      <a:r>
                        <a:rPr lang="en-US" baseline="0"/>
                        <a:t> nước đủ trữ lượng cho hoạt động chăn nuôi lợn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9141"/>
              </p:ext>
            </p:extLst>
          </p:nvPr>
        </p:nvGraphicFramePr>
        <p:xfrm>
          <a:off x="6374790" y="5334884"/>
          <a:ext cx="40451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Hệ</a:t>
                      </a:r>
                      <a:r>
                        <a:rPr lang="en-US" baseline="0"/>
                        <a:t> thống lọc, xử lý nước trước khi sử dụng cho chăn nuôi lợn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557633" y="264170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19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/>
        </p:nvSpPr>
        <p:spPr>
          <a:xfrm>
            <a:off x="1022228" y="2691676"/>
            <a:ext cx="4481426" cy="92328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2400"/>
            </a:pPr>
            <a:r>
              <a:rPr lang="en-US" sz="2200" b="1">
                <a:solidFill>
                  <a:srgbClr val="002060"/>
                </a:solidFill>
                <a:latin typeface="Arial "/>
              </a:rPr>
              <a:t>Mỗi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cơ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sở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chăn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nuôi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phải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bố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trí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thành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Arial "/>
              </a:rPr>
              <a:t>khu</a:t>
            </a:r>
            <a:r>
              <a:rPr lang="en-US" sz="22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200" b="1" err="1">
                <a:solidFill>
                  <a:srgbClr val="002060"/>
                </a:solidFill>
                <a:latin typeface="Arial "/>
              </a:rPr>
              <a:t>riêng</a:t>
            </a:r>
            <a:r>
              <a:rPr lang="en-US" sz="2200" b="1">
                <a:solidFill>
                  <a:srgbClr val="002060"/>
                </a:solidFill>
                <a:latin typeface="Arial "/>
              </a:rPr>
              <a:t> biệt</a:t>
            </a:r>
            <a:endParaRPr sz="2200" dirty="0">
              <a:latin typeface="Arial "/>
            </a:endParaRPr>
          </a:p>
        </p:txBody>
      </p:sp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580" y="1680778"/>
            <a:ext cx="4343400" cy="300664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9"/>
          <p:cNvSpPr txBox="1"/>
          <p:nvPr/>
        </p:nvSpPr>
        <p:spPr>
          <a:xfrm>
            <a:off x="6005117" y="4900140"/>
            <a:ext cx="177752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US" sz="1800" b="1" err="1">
                <a:solidFill>
                  <a:srgbClr val="0B5394"/>
                </a:solidFill>
                <a:latin typeface="Arial "/>
              </a:rPr>
              <a:t>Khu</a:t>
            </a:r>
            <a:r>
              <a:rPr lang="en-US" sz="1800" b="1">
                <a:solidFill>
                  <a:srgbClr val="0B5394"/>
                </a:solidFill>
                <a:latin typeface="Arial "/>
              </a:rPr>
              <a:t> </a:t>
            </a:r>
            <a:r>
              <a:rPr lang="en-US" sz="1800" b="1" smtClean="0">
                <a:solidFill>
                  <a:srgbClr val="0B5394"/>
                </a:solidFill>
                <a:latin typeface="Arial "/>
              </a:rPr>
              <a:t>văn phòng/nhà ở</a:t>
            </a:r>
            <a:endParaRPr sz="1800" b="1" dirty="0">
              <a:solidFill>
                <a:srgbClr val="0B5394"/>
              </a:solidFill>
              <a:latin typeface="Arial 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7909341" y="4872001"/>
            <a:ext cx="16764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US" sz="2000" b="1" dirty="0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Khu</a:t>
            </a:r>
            <a:r>
              <a:rPr lang="en-US" sz="2000" b="1" dirty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chăn</a:t>
            </a:r>
            <a:r>
              <a:rPr lang="en-US" sz="2000" b="1" dirty="0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nuôi</a:t>
            </a:r>
            <a:endParaRPr sz="2000" b="1" dirty="0">
              <a:solidFill>
                <a:srgbClr val="C00000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9736186" y="4859782"/>
            <a:ext cx="13644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US" sz="2000" b="1" dirty="0" err="1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Khu</a:t>
            </a:r>
            <a:r>
              <a:rPr lang="en-US" sz="2000" b="1" dirty="0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xử</a:t>
            </a:r>
            <a:r>
              <a:rPr lang="en-US" sz="2000" b="1" dirty="0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lý</a:t>
            </a:r>
            <a:r>
              <a:rPr lang="en-US" sz="2000" b="1" dirty="0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chất</a:t>
            </a:r>
            <a:r>
              <a:rPr lang="en-US" sz="2000" b="1" dirty="0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000" b="1" dirty="0" err="1">
                <a:solidFill>
                  <a:srgbClr val="003300"/>
                </a:solidFill>
                <a:latin typeface="Arial "/>
                <a:ea typeface="Calibri"/>
                <a:cs typeface="Arial" panose="020B0604020202020204" pitchFamily="34" charset="0"/>
                <a:sym typeface="Calibri"/>
              </a:rPr>
              <a:t>thải</a:t>
            </a:r>
            <a:endParaRPr sz="2000" b="1" dirty="0">
              <a:solidFill>
                <a:srgbClr val="003300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6604715" y="5677427"/>
            <a:ext cx="4343400" cy="707846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2000" b="1" smtClean="0">
                <a:solidFill>
                  <a:srgbClr val="C00000"/>
                </a:solidFill>
                <a:latin typeface="Arial "/>
              </a:rPr>
              <a:t>Sơ đồ trại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chăn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nuôi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quy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Arial "/>
              </a:rPr>
              <a:t>mô</a:t>
            </a:r>
            <a:r>
              <a:rPr lang="en-US" sz="2000" b="1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Arial "/>
              </a:rPr>
              <a:t>vừa và nhỏ</a:t>
            </a:r>
            <a:endParaRPr sz="2000" b="1" dirty="0">
              <a:solidFill>
                <a:srgbClr val="C00000"/>
              </a:solidFill>
              <a:latin typeface="Arial "/>
            </a:endParaRPr>
          </a:p>
        </p:txBody>
      </p:sp>
      <p:sp>
        <p:nvSpPr>
          <p:cNvPr id="11" name="Google Shape;64;p1">
            <a:extLst>
              <a:ext uri="{FF2B5EF4-FFF2-40B4-BE49-F238E27FC236}">
                <a16:creationId xmlns="" xmlns:a16="http://schemas.microsoft.com/office/drawing/2014/main" id="{02E6CCF3-3642-4E2D-AEBB-C372D76B157E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7</a:t>
            </a:fld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840276" y="257284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B98809E7-BEA1-422D-873A-F5D04974EDCB}"/>
              </a:ext>
            </a:extLst>
          </p:cNvPr>
          <p:cNvSpPr/>
          <p:nvPr/>
        </p:nvSpPr>
        <p:spPr>
          <a:xfrm>
            <a:off x="5503654" y="3045125"/>
            <a:ext cx="1002926" cy="24153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4270076" y="2834406"/>
            <a:ext cx="696323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tự bố trí các chuồng nuôi lợn trong một cơ sở chăn nuôi lợn như thế nào là hợp lý?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426207" y="197644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22E38AF-58F9-4B3B-A600-9F2DAC66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92" y="1553625"/>
            <a:ext cx="3043384" cy="30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/>
          <p:nvPr/>
        </p:nvSpPr>
        <p:spPr>
          <a:xfrm>
            <a:off x="518615" y="1260364"/>
            <a:ext cx="6161585" cy="3323946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SzPts val="2400"/>
            </a:pP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Trình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tự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bố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trí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 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Arial "/>
              </a:rPr>
              <a:t> </a:t>
            </a:r>
            <a:r>
              <a:rPr lang="en-US" sz="2000" b="1" err="1">
                <a:solidFill>
                  <a:srgbClr val="C00000"/>
                </a:solidFill>
                <a:latin typeface="Arial "/>
              </a:rPr>
              <a:t>chuồng</a:t>
            </a:r>
            <a:r>
              <a:rPr lang="en-US" sz="2000" b="1">
                <a:solidFill>
                  <a:srgbClr val="C00000"/>
                </a:solidFill>
                <a:latin typeface="Arial "/>
              </a:rPr>
              <a:t> nuôi trong cơ sở nuôi khép kín (</a:t>
            </a:r>
            <a:r>
              <a:rPr lang="en-US" sz="2000" b="1" i="1">
                <a:solidFill>
                  <a:srgbClr val="C00000"/>
                </a:solidFill>
                <a:latin typeface="Arial "/>
              </a:rPr>
              <a:t>lợn sinh sản và lợn thịt</a:t>
            </a:r>
            <a:r>
              <a:rPr lang="en-US" sz="2000" b="1">
                <a:solidFill>
                  <a:srgbClr val="C00000"/>
                </a:solidFill>
                <a:latin typeface="Arial "/>
              </a:rPr>
              <a:t>): </a:t>
            </a:r>
            <a:endParaRPr lang="en-US" sz="2000" dirty="0">
              <a:latin typeface="Arial "/>
            </a:endParaRPr>
          </a:p>
          <a:p>
            <a:pPr algn="just">
              <a:lnSpc>
                <a:spcPct val="150000"/>
              </a:lnSpc>
              <a:buSzPts val="2400"/>
            </a:pPr>
            <a:r>
              <a:rPr lang="en-US" sz="2000" b="1" smtClean="0">
                <a:solidFill>
                  <a:srgbClr val="002060"/>
                </a:solidFill>
                <a:latin typeface="Arial "/>
              </a:rPr>
              <a:t>- Chuồng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nuôi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sinh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sản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Arial 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sz="200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Arial "/>
              </a:rPr>
              <a:t>đực</a:t>
            </a:r>
          </a:p>
          <a:p>
            <a:pPr algn="just">
              <a:lnSpc>
                <a:spcPct val="150000"/>
              </a:lnSpc>
              <a:buSzPts val="2400"/>
            </a:pPr>
            <a:r>
              <a:rPr lang="en-US" sz="2000" smtClean="0">
                <a:solidFill>
                  <a:srgbClr val="002060"/>
                </a:solidFill>
                <a:latin typeface="Arial "/>
              </a:rPr>
              <a:t>       chuồng </a:t>
            </a:r>
            <a:r>
              <a:rPr lang="en-US" sz="2000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err="1">
                <a:solidFill>
                  <a:srgbClr val="002060"/>
                </a:solidFill>
                <a:latin typeface="Arial "/>
              </a:rPr>
              <a:t>chờ</a:t>
            </a:r>
            <a:r>
              <a:rPr lang="en-US" sz="200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Arial "/>
              </a:rPr>
              <a:t>phối      </a:t>
            </a:r>
            <a:r>
              <a:rPr lang="en-US" sz="2000">
                <a:solidFill>
                  <a:srgbClr val="002060"/>
                </a:solidFill>
                <a:latin typeface="Arial "/>
              </a:rPr>
              <a:t>chuồng </a:t>
            </a:r>
            <a:r>
              <a:rPr lang="en-US" sz="200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200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Arial "/>
              </a:rPr>
              <a:t>chửa </a:t>
            </a:r>
          </a:p>
          <a:p>
            <a:pPr algn="just">
              <a:lnSpc>
                <a:spcPct val="150000"/>
              </a:lnSpc>
              <a:buSzPts val="2400"/>
            </a:pPr>
            <a:r>
              <a:rPr lang="en-US" sz="2000" smtClean="0">
                <a:solidFill>
                  <a:srgbClr val="002060"/>
                </a:solidFill>
                <a:latin typeface="Arial "/>
              </a:rPr>
              <a:t>       </a:t>
            </a:r>
            <a:r>
              <a:rPr lang="en-US" sz="2000" dirty="0" err="1">
                <a:solidFill>
                  <a:srgbClr val="002060"/>
                </a:solidFill>
                <a:latin typeface="Arial "/>
              </a:rPr>
              <a:t>chuồng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"/>
              </a:rPr>
              <a:t>đẻ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 "/>
              </a:rPr>
              <a:t>nuôi</a:t>
            </a:r>
            <a:r>
              <a:rPr lang="en-US" sz="2000" dirty="0">
                <a:solidFill>
                  <a:srgbClr val="002060"/>
                </a:solidFill>
                <a:latin typeface="Arial "/>
              </a:rPr>
              <a:t> con).</a:t>
            </a:r>
            <a:endParaRPr sz="2000" dirty="0">
              <a:latin typeface="Arial 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n-US" sz="2000" b="1" smtClean="0">
                <a:solidFill>
                  <a:srgbClr val="002060"/>
                </a:solidFill>
                <a:latin typeface="Arial "/>
              </a:rPr>
              <a:t>- Chuồng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nuôi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sau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cai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sữa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.</a:t>
            </a:r>
            <a:endParaRPr sz="2000" dirty="0">
              <a:latin typeface="Arial 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n-US" sz="2000" b="1" smtClean="0">
                <a:solidFill>
                  <a:srgbClr val="002060"/>
                </a:solidFill>
                <a:latin typeface="Arial "/>
              </a:rPr>
              <a:t>- Chuồng </a:t>
            </a:r>
            <a:r>
              <a:rPr lang="en-US" sz="2000" b="1" dirty="0" err="1">
                <a:solidFill>
                  <a:srgbClr val="002060"/>
                </a:solidFill>
                <a:latin typeface="Arial "/>
              </a:rPr>
              <a:t>nuôi</a:t>
            </a:r>
            <a:r>
              <a:rPr lang="en-US" sz="2000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sz="2000" b="1">
                <a:solidFill>
                  <a:srgbClr val="002060"/>
                </a:solidFill>
                <a:latin typeface="Arial "/>
              </a:rPr>
              <a:t> thịt </a:t>
            </a:r>
            <a:r>
              <a:rPr lang="en-US" sz="1900" b="1">
                <a:solidFill>
                  <a:srgbClr val="002060"/>
                </a:solidFill>
                <a:latin typeface="Arial "/>
              </a:rPr>
              <a:t>(70 ngày tuổi – xuất bán)</a:t>
            </a:r>
            <a:endParaRPr sz="19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518615" y="4705189"/>
            <a:ext cx="6161585" cy="1676400"/>
          </a:xfrm>
          <a:prstGeom prst="wedgeRectCallout">
            <a:avLst>
              <a:gd name="adj1" fmla="val 58272"/>
              <a:gd name="adj2" fmla="val -22673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en-US" b="1">
                <a:solidFill>
                  <a:srgbClr val="C00000"/>
                </a:solidFill>
                <a:latin typeface="Arial "/>
              </a:rPr>
              <a:t>1</a:t>
            </a:r>
            <a:r>
              <a:rPr lang="en-US" b="1" smtClean="0">
                <a:solidFill>
                  <a:srgbClr val="C00000"/>
                </a:solidFill>
                <a:latin typeface="Arial "/>
              </a:rPr>
              <a:t> </a:t>
            </a:r>
            <a:r>
              <a:rPr lang="en-US" b="1">
                <a:solidFill>
                  <a:srgbClr val="C00000"/>
                </a:solidFill>
                <a:latin typeface="Arial "/>
              </a:rPr>
              <a:t>&amp; </a:t>
            </a:r>
            <a:r>
              <a:rPr lang="en-US" b="1" smtClean="0">
                <a:solidFill>
                  <a:srgbClr val="C00000"/>
                </a:solidFill>
                <a:latin typeface="Arial "/>
              </a:rPr>
              <a:t>2</a:t>
            </a:r>
            <a:r>
              <a:rPr lang="en-US" b="1" smtClean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Chuồng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b="1">
                <a:solidFill>
                  <a:srgbClr val="002060"/>
                </a:solidFill>
                <a:latin typeface="Arial "/>
              </a:rPr>
              <a:t> thịt (70 ngày tuổi – xuất bán)</a:t>
            </a:r>
            <a:endParaRPr sz="1600" dirty="0">
              <a:latin typeface="Arial "/>
            </a:endParaRPr>
          </a:p>
          <a:p>
            <a:pPr>
              <a:lnSpc>
                <a:spcPct val="150000"/>
              </a:lnSpc>
              <a:buSzPts val="2000"/>
            </a:pPr>
            <a:r>
              <a:rPr lang="en-US" b="1">
                <a:solidFill>
                  <a:srgbClr val="C00000"/>
                </a:solidFill>
                <a:latin typeface="Arial "/>
              </a:rPr>
              <a:t>3</a:t>
            </a:r>
            <a:r>
              <a:rPr lang="en-US" b="1" smtClean="0">
                <a:solidFill>
                  <a:srgbClr val="C00000"/>
                </a:solidFill>
                <a:latin typeface="Arial "/>
              </a:rPr>
              <a:t>.</a:t>
            </a:r>
            <a:r>
              <a:rPr lang="en-US" b="1" smtClean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Chuồng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cai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sữa</a:t>
            </a:r>
            <a:endParaRPr sz="1600" dirty="0">
              <a:latin typeface="Arial "/>
            </a:endParaRPr>
          </a:p>
          <a:p>
            <a:pPr>
              <a:lnSpc>
                <a:spcPct val="150000"/>
              </a:lnSpc>
              <a:buSzPts val="2000"/>
            </a:pPr>
            <a:r>
              <a:rPr lang="en-US" b="1">
                <a:solidFill>
                  <a:srgbClr val="C00000"/>
                </a:solidFill>
                <a:latin typeface="Arial "/>
              </a:rPr>
              <a:t>4</a:t>
            </a:r>
            <a:r>
              <a:rPr lang="en-US" b="1" smtClean="0">
                <a:solidFill>
                  <a:srgbClr val="002060"/>
                </a:solidFill>
                <a:latin typeface="Arial 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Chuồng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nái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nuôi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con</a:t>
            </a:r>
            <a:endParaRPr sz="1600" dirty="0">
              <a:latin typeface="Arial "/>
            </a:endParaRPr>
          </a:p>
          <a:p>
            <a:pPr>
              <a:lnSpc>
                <a:spcPct val="150000"/>
              </a:lnSpc>
              <a:buSzPts val="2000"/>
            </a:pPr>
            <a:r>
              <a:rPr lang="en-US" b="1">
                <a:solidFill>
                  <a:srgbClr val="C00000"/>
                </a:solidFill>
                <a:latin typeface="Arial "/>
              </a:rPr>
              <a:t>5</a:t>
            </a:r>
            <a:r>
              <a:rPr lang="en-US" b="1" smtClean="0">
                <a:solidFill>
                  <a:srgbClr val="C00000"/>
                </a:solidFill>
                <a:latin typeface="Arial "/>
              </a:rPr>
              <a:t>.</a:t>
            </a:r>
            <a:r>
              <a:rPr lang="en-US" b="1" smtClean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Chuồng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mang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thai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lợn</a:t>
            </a:r>
            <a:r>
              <a:rPr lang="en-US" b="1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 "/>
              </a:rPr>
              <a:t>đực</a:t>
            </a:r>
            <a:endParaRPr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254" name="Google Shape;254;p20"/>
          <p:cNvSpPr/>
          <p:nvPr/>
        </p:nvSpPr>
        <p:spPr>
          <a:xfrm flipV="1">
            <a:off x="3413939" y="2923235"/>
            <a:ext cx="370936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 dirty="0">
              <a:solidFill>
                <a:schemeClr val="lt1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5" name="Google Shape;255;p20"/>
          <p:cNvSpPr/>
          <p:nvPr/>
        </p:nvSpPr>
        <p:spPr>
          <a:xfrm flipV="1">
            <a:off x="725690" y="2968056"/>
            <a:ext cx="228600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 dirty="0">
              <a:solidFill>
                <a:schemeClr val="lt1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Google Shape;64;p1">
            <a:extLst>
              <a:ext uri="{FF2B5EF4-FFF2-40B4-BE49-F238E27FC236}">
                <a16:creationId xmlns="" xmlns:a16="http://schemas.microsoft.com/office/drawing/2014/main" id="{00A9B184-D0D9-4FF1-ADA8-BF527645FE99}"/>
              </a:ext>
            </a:extLst>
          </p:cNvPr>
          <p:cNvSpPr txBox="1">
            <a:spLocks/>
          </p:cNvSpPr>
          <p:nvPr/>
        </p:nvSpPr>
        <p:spPr>
          <a:xfrm>
            <a:off x="11100595" y="6251127"/>
            <a:ext cx="548700" cy="52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1100" smtClean="0"/>
              <a:pPr/>
              <a:t>9</a:t>
            </a:fld>
            <a:endParaRPr lang="en-US" sz="1100" dirty="0"/>
          </a:p>
        </p:txBody>
      </p:sp>
      <p:sp>
        <p:nvSpPr>
          <p:cNvPr id="15" name="Google Shape;255;p20">
            <a:extLst>
              <a:ext uri="{FF2B5EF4-FFF2-40B4-BE49-F238E27FC236}">
                <a16:creationId xmlns="" xmlns:a16="http://schemas.microsoft.com/office/drawing/2014/main" id="{035780D4-BA9C-420C-AEE7-8D284B1007EF}"/>
              </a:ext>
            </a:extLst>
          </p:cNvPr>
          <p:cNvSpPr/>
          <p:nvPr/>
        </p:nvSpPr>
        <p:spPr>
          <a:xfrm>
            <a:off x="762566" y="3379779"/>
            <a:ext cx="228600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 dirty="0">
              <a:solidFill>
                <a:schemeClr val="lt1"/>
              </a:solidFill>
              <a:latin typeface="Arial 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1627A51-75F5-4487-B219-35B936B29A69}"/>
              </a:ext>
            </a:extLst>
          </p:cNvPr>
          <p:cNvSpPr/>
          <p:nvPr/>
        </p:nvSpPr>
        <p:spPr>
          <a:xfrm>
            <a:off x="-1762692" y="214801"/>
            <a:ext cx="1197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2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. </a:t>
            </a:r>
            <a:r>
              <a:rPr lang="en-US" sz="2800" b="1">
                <a:solidFill>
                  <a:srgbClr val="FFFF00"/>
                </a:solidFill>
                <a:latin typeface="Arial "/>
                <a:ea typeface="Roboto"/>
              </a:rPr>
              <a:t>XÂY DỰNG CHUỒNG TRẠI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26" y="1214031"/>
            <a:ext cx="4605265" cy="514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8" id="{A354D7FF-9A32-B042-8EB4-57E9B9C6FC5E}" vid="{5E03F0D8-5B9D-3840-8B70-9D878107D341}"/>
    </a:ext>
  </a:extLst>
</a:theme>
</file>

<file path=ppt/theme/theme4.xml><?xml version="1.0" encoding="utf-8"?>
<a:theme xmlns:a="http://schemas.openxmlformats.org/drawingml/2006/main" name="2_COVER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CAB0C303-AD70-AA45-B95F-BD78E5B9B257}" vid="{5F113010-637E-E748-8631-09046E636B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3493</TotalTime>
  <Words>1543</Words>
  <Application>Microsoft Office PowerPoint</Application>
  <PresentationFormat>Custom</PresentationFormat>
  <Paragraphs>183</Paragraphs>
  <Slides>23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COVER - Option 2</vt:lpstr>
      <vt:lpstr>1_COVER - Option 2</vt:lpstr>
      <vt:lpstr>Internal screen</vt:lpstr>
      <vt:lpstr>2_COVER - Option 2</vt:lpstr>
      <vt:lpstr>PowerPoint Presentation</vt:lpstr>
      <vt:lpstr>Phần III  YÊU CẦU CHUNG VỀ TRANG TRẠI CHĂN NUÔI LỢN QUY MÔ VỪA VÀ NHỎ</vt:lpstr>
      <vt:lpstr>1. QUY MÔ CHĂN NUÔI</vt:lpstr>
      <vt:lpstr>1. QUY MÔ CHĂN NUÔI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bác nuôi lợn thành công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 VỀ THỰC HÀNH TỐT VÀ AN TOÀN SINH HỌC TRONG CHĂN NUÔI LỢN SINH SẢN QUY MÔ VỪA VÀ NHỎ</dc:title>
  <dc:creator>Nam Ngo</dc:creator>
  <cp:lastModifiedBy>tran trung</cp:lastModifiedBy>
  <cp:revision>175</cp:revision>
  <dcterms:created xsi:type="dcterms:W3CDTF">2021-09-04T10:22:35Z</dcterms:created>
  <dcterms:modified xsi:type="dcterms:W3CDTF">2023-11-13T04:18:29Z</dcterms:modified>
</cp:coreProperties>
</file>