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17" r:id="rId2"/>
    <p:sldMasterId id="2147483722" r:id="rId3"/>
    <p:sldMasterId id="2147483729" r:id="rId4"/>
  </p:sldMasterIdLst>
  <p:notesMasterIdLst>
    <p:notesMasterId r:id="rId20"/>
  </p:notesMasterIdLst>
  <p:sldIdLst>
    <p:sldId id="294" r:id="rId5"/>
    <p:sldId id="289" r:id="rId6"/>
    <p:sldId id="304" r:id="rId7"/>
    <p:sldId id="267" r:id="rId8"/>
    <p:sldId id="299" r:id="rId9"/>
    <p:sldId id="268" r:id="rId10"/>
    <p:sldId id="269" r:id="rId11"/>
    <p:sldId id="270" r:id="rId12"/>
    <p:sldId id="271" r:id="rId13"/>
    <p:sldId id="272" r:id="rId14"/>
    <p:sldId id="300" r:id="rId15"/>
    <p:sldId id="305" r:id="rId16"/>
    <p:sldId id="301" r:id="rId17"/>
    <p:sldId id="302" r:id="rId18"/>
    <p:sldId id="29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BB595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63" autoAdjust="0"/>
    <p:restoredTop sz="95448" autoAdjust="0"/>
  </p:normalViewPr>
  <p:slideViewPr>
    <p:cSldViewPr snapToGrid="0">
      <p:cViewPr varScale="1">
        <p:scale>
          <a:sx n="74" d="100"/>
          <a:sy n="74" d="100"/>
        </p:scale>
        <p:origin x="-462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6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B94ACB-4A76-4E53-B878-DF229919029B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AE37DCB7-3CD9-4E2C-B43B-524312637E48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vi-VN" sz="1800" b="1">
              <a:solidFill>
                <a:srgbClr val="0000CC"/>
              </a:solidFill>
            </a:rPr>
            <a:t>Trang trại chăn nuôi đã công bố tiêu chuẩn cơ sở theo quy định; áp dụng nghiêm ngặt quy trình chăn nuôi an toàn sinh học</a:t>
          </a:r>
        </a:p>
      </dgm:t>
    </dgm:pt>
    <dgm:pt modelId="{20994521-EBF8-4EFB-B0A5-8F39AE43C5B1}" type="parTrans" cxnId="{00EF7A71-6205-4BE7-8ED7-93E5E4BABD3A}">
      <dgm:prSet/>
      <dgm:spPr/>
      <dgm:t>
        <a:bodyPr/>
        <a:lstStyle/>
        <a:p>
          <a:endParaRPr lang="vi-VN"/>
        </a:p>
      </dgm:t>
    </dgm:pt>
    <dgm:pt modelId="{E312758B-FB14-47CD-9F5B-D12613CFC57E}" type="sibTrans" cxnId="{00EF7A71-6205-4BE7-8ED7-93E5E4BABD3A}">
      <dgm:prSet/>
      <dgm:spPr/>
      <dgm:t>
        <a:bodyPr/>
        <a:lstStyle/>
        <a:p>
          <a:endParaRPr lang="vi-VN"/>
        </a:p>
      </dgm:t>
    </dgm:pt>
    <dgm:pt modelId="{071DC989-DF8D-41A7-9442-F6EC6A167BEB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pPr marL="0" algn="ctr" defTabSz="457200" rtl="0" eaLnBrk="1" latinLnBrk="0" hangingPunct="1"/>
          <a:r>
            <a:rPr lang="vi-VN" sz="1900" b="1" kern="1200">
              <a:solidFill>
                <a:srgbClr val="0099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Chọn con có sức khỏe tốt, khối lượng trung bình toàn đàn trở lên, đã biết ăn thức ăn hỗn hợp tốt</a:t>
          </a:r>
        </a:p>
      </dgm:t>
    </dgm:pt>
    <dgm:pt modelId="{5919A171-2853-46FA-A3F7-C2FD76762FB8}" type="parTrans" cxnId="{B6D272FE-25E7-4E8D-AB02-2E8C8F9BDA7F}">
      <dgm:prSet/>
      <dgm:spPr/>
      <dgm:t>
        <a:bodyPr/>
        <a:lstStyle/>
        <a:p>
          <a:endParaRPr lang="vi-VN"/>
        </a:p>
      </dgm:t>
    </dgm:pt>
    <dgm:pt modelId="{8A9DE40C-C587-458D-BB19-73BE77D3DEF5}" type="sibTrans" cxnId="{B6D272FE-25E7-4E8D-AB02-2E8C8F9BDA7F}">
      <dgm:prSet/>
      <dgm:spPr/>
      <dgm:t>
        <a:bodyPr/>
        <a:lstStyle/>
        <a:p>
          <a:endParaRPr lang="vi-VN"/>
        </a:p>
      </dgm:t>
    </dgm:pt>
    <dgm:pt modelId="{F1010F17-8526-404C-9681-9C18E5329FB5}">
      <dgm:prSet phldrT="[Text]" custT="1"/>
      <dgm:spPr>
        <a:effectLst>
          <a:outerShdw blurRad="50800" dist="50800" dir="5400000" algn="ctr" rotWithShape="0">
            <a:schemeClr val="accent2">
              <a:lumMod val="20000"/>
              <a:lumOff val="80000"/>
            </a:schemeClr>
          </a:outerShdw>
        </a:effectLst>
      </dgm:spPr>
      <dgm:t>
        <a:bodyPr/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b="1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Có đủ giấy tờ  theo quy định (giấy xác nhận tiêm phòng, kiểm dịch...)</a:t>
          </a:r>
        </a:p>
      </dgm:t>
    </dgm:pt>
    <dgm:pt modelId="{7D59D659-2C48-491E-8901-ADE324A170E6}" type="parTrans" cxnId="{594097DB-F640-412C-9DAC-4F4825422396}">
      <dgm:prSet/>
      <dgm:spPr/>
      <dgm:t>
        <a:bodyPr/>
        <a:lstStyle/>
        <a:p>
          <a:endParaRPr lang="vi-VN"/>
        </a:p>
      </dgm:t>
    </dgm:pt>
    <dgm:pt modelId="{1D2930BA-6845-4940-927A-8E2ADE9C2359}" type="sibTrans" cxnId="{594097DB-F640-412C-9DAC-4F4825422396}">
      <dgm:prSet/>
      <dgm:spPr/>
      <dgm:t>
        <a:bodyPr/>
        <a:lstStyle/>
        <a:p>
          <a:endParaRPr lang="vi-VN"/>
        </a:p>
      </dgm:t>
    </dgm:pt>
    <dgm:pt modelId="{A0843D8C-1932-4206-8359-081E8401C159}" type="pres">
      <dgm:prSet presAssocID="{F4B94ACB-4A76-4E53-B878-DF229919029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B724981-16B7-4B8C-844B-D184B849DE1B}" type="pres">
      <dgm:prSet presAssocID="{AE37DCB7-3CD9-4E2C-B43B-524312637E48}" presName="gear1" presStyleLbl="node1" presStyleIdx="0" presStyleCnt="3" custAng="20898473" custScaleX="133718" custScaleY="117361" custLinFactNeighborX="61306" custLinFactNeighborY="-10319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0D0B9CCE-7E05-48AC-B75C-E742C7E7D999}" type="pres">
      <dgm:prSet presAssocID="{AE37DCB7-3CD9-4E2C-B43B-524312637E48}" presName="gear1srcNode" presStyleLbl="node1" presStyleIdx="0" presStyleCnt="3"/>
      <dgm:spPr/>
      <dgm:t>
        <a:bodyPr/>
        <a:lstStyle/>
        <a:p>
          <a:endParaRPr lang="vi-VN"/>
        </a:p>
      </dgm:t>
    </dgm:pt>
    <dgm:pt modelId="{FB75BDCA-86E6-47F3-B1E1-C2CFCD5CF0F0}" type="pres">
      <dgm:prSet presAssocID="{AE37DCB7-3CD9-4E2C-B43B-524312637E48}" presName="gear1dstNode" presStyleLbl="node1" presStyleIdx="0" presStyleCnt="3"/>
      <dgm:spPr/>
      <dgm:t>
        <a:bodyPr/>
        <a:lstStyle/>
        <a:p>
          <a:endParaRPr lang="vi-VN"/>
        </a:p>
      </dgm:t>
    </dgm:pt>
    <dgm:pt modelId="{55921DD0-F18D-4303-BDBA-66B3DD0296E1}" type="pres">
      <dgm:prSet presAssocID="{071DC989-DF8D-41A7-9442-F6EC6A167BEB}" presName="gear2" presStyleLbl="node1" presStyleIdx="1" presStyleCnt="3" custAng="0" custScaleX="206861" custScaleY="208518" custLinFactNeighborX="6221" custLinFactNeighborY="20849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82470A3C-62C5-4F07-B230-B05DC8F5C0CE}" type="pres">
      <dgm:prSet presAssocID="{071DC989-DF8D-41A7-9442-F6EC6A167BEB}" presName="gear2srcNode" presStyleLbl="node1" presStyleIdx="1" presStyleCnt="3"/>
      <dgm:spPr/>
      <dgm:t>
        <a:bodyPr/>
        <a:lstStyle/>
        <a:p>
          <a:endParaRPr lang="vi-VN"/>
        </a:p>
      </dgm:t>
    </dgm:pt>
    <dgm:pt modelId="{AE5CD9E4-00B8-42AC-ADEE-6ABA2767B43D}" type="pres">
      <dgm:prSet presAssocID="{071DC989-DF8D-41A7-9442-F6EC6A167BEB}" presName="gear2dstNode" presStyleLbl="node1" presStyleIdx="1" presStyleCnt="3"/>
      <dgm:spPr/>
      <dgm:t>
        <a:bodyPr/>
        <a:lstStyle/>
        <a:p>
          <a:endParaRPr lang="vi-VN"/>
        </a:p>
      </dgm:t>
    </dgm:pt>
    <dgm:pt modelId="{8B65DDF1-6B62-416B-B8C7-F376ABD774A5}" type="pres">
      <dgm:prSet presAssocID="{F1010F17-8526-404C-9681-9C18E5329FB5}" presName="gear3" presStyleLbl="node1" presStyleIdx="2" presStyleCnt="3" custAng="370045" custScaleX="154531" custScaleY="134900" custLinFactNeighborX="63785" custLinFactNeighborY="-7774"/>
      <dgm:spPr/>
      <dgm:t>
        <a:bodyPr/>
        <a:lstStyle/>
        <a:p>
          <a:endParaRPr lang="vi-VN"/>
        </a:p>
      </dgm:t>
    </dgm:pt>
    <dgm:pt modelId="{3C085FBB-7FED-41C1-8C57-0DD69E973D5A}" type="pres">
      <dgm:prSet presAssocID="{F1010F17-8526-404C-9681-9C18E5329FB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292B6CA0-1AA3-4669-B7DE-168C44CA4772}" type="pres">
      <dgm:prSet presAssocID="{F1010F17-8526-404C-9681-9C18E5329FB5}" presName="gear3srcNode" presStyleLbl="node1" presStyleIdx="2" presStyleCnt="3"/>
      <dgm:spPr/>
      <dgm:t>
        <a:bodyPr/>
        <a:lstStyle/>
        <a:p>
          <a:endParaRPr lang="vi-VN"/>
        </a:p>
      </dgm:t>
    </dgm:pt>
    <dgm:pt modelId="{23360657-B6BA-459A-8837-A79F5BAAF059}" type="pres">
      <dgm:prSet presAssocID="{F1010F17-8526-404C-9681-9C18E5329FB5}" presName="gear3dstNode" presStyleLbl="node1" presStyleIdx="2" presStyleCnt="3"/>
      <dgm:spPr/>
      <dgm:t>
        <a:bodyPr/>
        <a:lstStyle/>
        <a:p>
          <a:endParaRPr lang="vi-VN"/>
        </a:p>
      </dgm:t>
    </dgm:pt>
    <dgm:pt modelId="{57F015BB-D81A-483F-A1E5-CE8401ADBF92}" type="pres">
      <dgm:prSet presAssocID="{E312758B-FB14-47CD-9F5B-D12613CFC57E}" presName="connector1" presStyleLbl="sibTrans2D1" presStyleIdx="0" presStyleCnt="3" custAng="2792169" custScaleX="76326" custScaleY="90467" custLinFactNeighborX="66186" custLinFactNeighborY="-1587"/>
      <dgm:spPr/>
      <dgm:t>
        <a:bodyPr/>
        <a:lstStyle/>
        <a:p>
          <a:endParaRPr lang="vi-VN"/>
        </a:p>
      </dgm:t>
    </dgm:pt>
    <dgm:pt modelId="{5976AE78-838F-466B-9BAC-D6EB2CCA0322}" type="pres">
      <dgm:prSet presAssocID="{8A9DE40C-C587-458D-BB19-73BE77D3DEF5}" presName="connector2" presStyleLbl="sibTrans2D1" presStyleIdx="1" presStyleCnt="3" custAng="12333162" custLinFactNeighborX="6806" custLinFactNeighborY="45256"/>
      <dgm:spPr/>
      <dgm:t>
        <a:bodyPr/>
        <a:lstStyle/>
        <a:p>
          <a:endParaRPr lang="vi-VN"/>
        </a:p>
      </dgm:t>
    </dgm:pt>
    <dgm:pt modelId="{FBA0D161-1568-41DA-8745-94E40C4C8676}" type="pres">
      <dgm:prSet presAssocID="{1D2930BA-6845-4940-927A-8E2ADE9C2359}" presName="connector3" presStyleLbl="sibTrans2D1" presStyleIdx="2" presStyleCnt="3" custAng="5068568" custLinFactNeighborX="-17405" custLinFactNeighborY="5885"/>
      <dgm:spPr/>
      <dgm:t>
        <a:bodyPr/>
        <a:lstStyle/>
        <a:p>
          <a:endParaRPr lang="vi-VN"/>
        </a:p>
      </dgm:t>
    </dgm:pt>
  </dgm:ptLst>
  <dgm:cxnLst>
    <dgm:cxn modelId="{A55581A3-A5E4-4F1A-A557-127F771489CA}" type="presOf" srcId="{071DC989-DF8D-41A7-9442-F6EC6A167BEB}" destId="{55921DD0-F18D-4303-BDBA-66B3DD0296E1}" srcOrd="0" destOrd="0" presId="urn:microsoft.com/office/officeart/2005/8/layout/gear1"/>
    <dgm:cxn modelId="{174653F3-931F-42A7-8A09-6B3F9F5F94DB}" type="presOf" srcId="{F1010F17-8526-404C-9681-9C18E5329FB5}" destId="{8B65DDF1-6B62-416B-B8C7-F376ABD774A5}" srcOrd="0" destOrd="0" presId="urn:microsoft.com/office/officeart/2005/8/layout/gear1"/>
    <dgm:cxn modelId="{32299CCF-57F8-4E85-8241-F0D9CCE71766}" type="presOf" srcId="{AE37DCB7-3CD9-4E2C-B43B-524312637E48}" destId="{3B724981-16B7-4B8C-844B-D184B849DE1B}" srcOrd="0" destOrd="0" presId="urn:microsoft.com/office/officeart/2005/8/layout/gear1"/>
    <dgm:cxn modelId="{B2957C5B-F1DD-4C9D-A4C2-BB4871EE97F5}" type="presOf" srcId="{1D2930BA-6845-4940-927A-8E2ADE9C2359}" destId="{FBA0D161-1568-41DA-8745-94E40C4C8676}" srcOrd="0" destOrd="0" presId="urn:microsoft.com/office/officeart/2005/8/layout/gear1"/>
    <dgm:cxn modelId="{00EF7A71-6205-4BE7-8ED7-93E5E4BABD3A}" srcId="{F4B94ACB-4A76-4E53-B878-DF229919029B}" destId="{AE37DCB7-3CD9-4E2C-B43B-524312637E48}" srcOrd="0" destOrd="0" parTransId="{20994521-EBF8-4EFB-B0A5-8F39AE43C5B1}" sibTransId="{E312758B-FB14-47CD-9F5B-D12613CFC57E}"/>
    <dgm:cxn modelId="{163D4BDD-6D3F-4B5A-90C7-B0D5EF98B777}" type="presOf" srcId="{F1010F17-8526-404C-9681-9C18E5329FB5}" destId="{3C085FBB-7FED-41C1-8C57-0DD69E973D5A}" srcOrd="1" destOrd="0" presId="urn:microsoft.com/office/officeart/2005/8/layout/gear1"/>
    <dgm:cxn modelId="{B6D272FE-25E7-4E8D-AB02-2E8C8F9BDA7F}" srcId="{F4B94ACB-4A76-4E53-B878-DF229919029B}" destId="{071DC989-DF8D-41A7-9442-F6EC6A167BEB}" srcOrd="1" destOrd="0" parTransId="{5919A171-2853-46FA-A3F7-C2FD76762FB8}" sibTransId="{8A9DE40C-C587-458D-BB19-73BE77D3DEF5}"/>
    <dgm:cxn modelId="{BC3F2282-4582-4195-BB8D-95F4AC039CF2}" type="presOf" srcId="{F4B94ACB-4A76-4E53-B878-DF229919029B}" destId="{A0843D8C-1932-4206-8359-081E8401C159}" srcOrd="0" destOrd="0" presId="urn:microsoft.com/office/officeart/2005/8/layout/gear1"/>
    <dgm:cxn modelId="{12304B21-014E-4018-B1A4-4B5CC8E31895}" type="presOf" srcId="{071DC989-DF8D-41A7-9442-F6EC6A167BEB}" destId="{82470A3C-62C5-4F07-B230-B05DC8F5C0CE}" srcOrd="1" destOrd="0" presId="urn:microsoft.com/office/officeart/2005/8/layout/gear1"/>
    <dgm:cxn modelId="{594097DB-F640-412C-9DAC-4F4825422396}" srcId="{F4B94ACB-4A76-4E53-B878-DF229919029B}" destId="{F1010F17-8526-404C-9681-9C18E5329FB5}" srcOrd="2" destOrd="0" parTransId="{7D59D659-2C48-491E-8901-ADE324A170E6}" sibTransId="{1D2930BA-6845-4940-927A-8E2ADE9C2359}"/>
    <dgm:cxn modelId="{DC546D75-1051-4D69-8A64-40E7700E23ED}" type="presOf" srcId="{071DC989-DF8D-41A7-9442-F6EC6A167BEB}" destId="{AE5CD9E4-00B8-42AC-ADEE-6ABA2767B43D}" srcOrd="2" destOrd="0" presId="urn:microsoft.com/office/officeart/2005/8/layout/gear1"/>
    <dgm:cxn modelId="{58D328B5-1B9F-43C0-98CE-2BA557625E17}" type="presOf" srcId="{F1010F17-8526-404C-9681-9C18E5329FB5}" destId="{23360657-B6BA-459A-8837-A79F5BAAF059}" srcOrd="3" destOrd="0" presId="urn:microsoft.com/office/officeart/2005/8/layout/gear1"/>
    <dgm:cxn modelId="{E746A4D0-D02B-4656-AD33-1C5BA3376FBA}" type="presOf" srcId="{AE37DCB7-3CD9-4E2C-B43B-524312637E48}" destId="{0D0B9CCE-7E05-48AC-B75C-E742C7E7D999}" srcOrd="1" destOrd="0" presId="urn:microsoft.com/office/officeart/2005/8/layout/gear1"/>
    <dgm:cxn modelId="{0AE76BDE-E3F2-475A-8C33-89600AC42018}" type="presOf" srcId="{8A9DE40C-C587-458D-BB19-73BE77D3DEF5}" destId="{5976AE78-838F-466B-9BAC-D6EB2CCA0322}" srcOrd="0" destOrd="0" presId="urn:microsoft.com/office/officeart/2005/8/layout/gear1"/>
    <dgm:cxn modelId="{CB3FEB74-E6BB-4AD3-835B-34F6EBAEF56D}" type="presOf" srcId="{AE37DCB7-3CD9-4E2C-B43B-524312637E48}" destId="{FB75BDCA-86E6-47F3-B1E1-C2CFCD5CF0F0}" srcOrd="2" destOrd="0" presId="urn:microsoft.com/office/officeart/2005/8/layout/gear1"/>
    <dgm:cxn modelId="{ED83511A-A016-4B17-B103-842D0D139E53}" type="presOf" srcId="{F1010F17-8526-404C-9681-9C18E5329FB5}" destId="{292B6CA0-1AA3-4669-B7DE-168C44CA4772}" srcOrd="2" destOrd="0" presId="urn:microsoft.com/office/officeart/2005/8/layout/gear1"/>
    <dgm:cxn modelId="{66457CE3-A61A-49EF-86D4-F8682067A761}" type="presOf" srcId="{E312758B-FB14-47CD-9F5B-D12613CFC57E}" destId="{57F015BB-D81A-483F-A1E5-CE8401ADBF92}" srcOrd="0" destOrd="0" presId="urn:microsoft.com/office/officeart/2005/8/layout/gear1"/>
    <dgm:cxn modelId="{BB0F146D-D690-45AF-AF21-9444B70306BD}" type="presParOf" srcId="{A0843D8C-1932-4206-8359-081E8401C159}" destId="{3B724981-16B7-4B8C-844B-D184B849DE1B}" srcOrd="0" destOrd="0" presId="urn:microsoft.com/office/officeart/2005/8/layout/gear1"/>
    <dgm:cxn modelId="{B345723B-B015-4757-B73D-75B689504515}" type="presParOf" srcId="{A0843D8C-1932-4206-8359-081E8401C159}" destId="{0D0B9CCE-7E05-48AC-B75C-E742C7E7D999}" srcOrd="1" destOrd="0" presId="urn:microsoft.com/office/officeart/2005/8/layout/gear1"/>
    <dgm:cxn modelId="{A018CF48-7762-4D74-B0F6-AC462128A519}" type="presParOf" srcId="{A0843D8C-1932-4206-8359-081E8401C159}" destId="{FB75BDCA-86E6-47F3-B1E1-C2CFCD5CF0F0}" srcOrd="2" destOrd="0" presId="urn:microsoft.com/office/officeart/2005/8/layout/gear1"/>
    <dgm:cxn modelId="{F3D95523-CCC2-4856-824F-CEE803F8FAE5}" type="presParOf" srcId="{A0843D8C-1932-4206-8359-081E8401C159}" destId="{55921DD0-F18D-4303-BDBA-66B3DD0296E1}" srcOrd="3" destOrd="0" presId="urn:microsoft.com/office/officeart/2005/8/layout/gear1"/>
    <dgm:cxn modelId="{2FD056B9-C4FB-40B1-8CAA-5F8D03765F03}" type="presParOf" srcId="{A0843D8C-1932-4206-8359-081E8401C159}" destId="{82470A3C-62C5-4F07-B230-B05DC8F5C0CE}" srcOrd="4" destOrd="0" presId="urn:microsoft.com/office/officeart/2005/8/layout/gear1"/>
    <dgm:cxn modelId="{30828FB0-863D-4BE2-B323-A48D18E8B9E8}" type="presParOf" srcId="{A0843D8C-1932-4206-8359-081E8401C159}" destId="{AE5CD9E4-00B8-42AC-ADEE-6ABA2767B43D}" srcOrd="5" destOrd="0" presId="urn:microsoft.com/office/officeart/2005/8/layout/gear1"/>
    <dgm:cxn modelId="{9958769D-3055-48CA-9888-195347B07D8E}" type="presParOf" srcId="{A0843D8C-1932-4206-8359-081E8401C159}" destId="{8B65DDF1-6B62-416B-B8C7-F376ABD774A5}" srcOrd="6" destOrd="0" presId="urn:microsoft.com/office/officeart/2005/8/layout/gear1"/>
    <dgm:cxn modelId="{F2F81C32-9CA8-4914-A11E-83AB8AFD574E}" type="presParOf" srcId="{A0843D8C-1932-4206-8359-081E8401C159}" destId="{3C085FBB-7FED-41C1-8C57-0DD69E973D5A}" srcOrd="7" destOrd="0" presId="urn:microsoft.com/office/officeart/2005/8/layout/gear1"/>
    <dgm:cxn modelId="{568DB858-F56A-4523-9FAD-342FE542946A}" type="presParOf" srcId="{A0843D8C-1932-4206-8359-081E8401C159}" destId="{292B6CA0-1AA3-4669-B7DE-168C44CA4772}" srcOrd="8" destOrd="0" presId="urn:microsoft.com/office/officeart/2005/8/layout/gear1"/>
    <dgm:cxn modelId="{7D2FD25A-2738-4DA3-9E5F-BBE1CC9D132E}" type="presParOf" srcId="{A0843D8C-1932-4206-8359-081E8401C159}" destId="{23360657-B6BA-459A-8837-A79F5BAAF059}" srcOrd="9" destOrd="0" presId="urn:microsoft.com/office/officeart/2005/8/layout/gear1"/>
    <dgm:cxn modelId="{A0F49F99-84AA-4CE9-8312-EBB266155B1C}" type="presParOf" srcId="{A0843D8C-1932-4206-8359-081E8401C159}" destId="{57F015BB-D81A-483F-A1E5-CE8401ADBF92}" srcOrd="10" destOrd="0" presId="urn:microsoft.com/office/officeart/2005/8/layout/gear1"/>
    <dgm:cxn modelId="{CA13061E-8582-4559-A198-644D0EC52585}" type="presParOf" srcId="{A0843D8C-1932-4206-8359-081E8401C159}" destId="{5976AE78-838F-466B-9BAC-D6EB2CCA0322}" srcOrd="11" destOrd="0" presId="urn:microsoft.com/office/officeart/2005/8/layout/gear1"/>
    <dgm:cxn modelId="{B3EA969A-3CFF-482E-93D7-51AC1CE9E66B}" type="presParOf" srcId="{A0843D8C-1932-4206-8359-081E8401C159}" destId="{FBA0D161-1568-41DA-8745-94E40C4C867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24981-16B7-4B8C-844B-D184B849DE1B}">
      <dsp:nvSpPr>
        <dsp:cNvPr id="0" name=""/>
        <dsp:cNvSpPr/>
      </dsp:nvSpPr>
      <dsp:spPr>
        <a:xfrm rot="20898473">
          <a:off x="6690188" y="1969747"/>
          <a:ext cx="3985153" cy="3497670"/>
        </a:xfrm>
        <a:prstGeom prst="gear9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b="1" kern="1200">
              <a:solidFill>
                <a:srgbClr val="0000CC"/>
              </a:solidFill>
            </a:rPr>
            <a:t>Trang trại chăn nuôi đã công bố tiêu chuẩn cơ sở theo quy định; áp dụng nghiêm ngặt quy trình chăn nuôi an toàn sinh học</a:t>
          </a:r>
        </a:p>
      </dsp:txBody>
      <dsp:txXfrm>
        <a:off x="7448749" y="2789695"/>
        <a:ext cx="2455635" cy="1797874"/>
      </dsp:txXfrm>
    </dsp:sp>
    <dsp:sp modelId="{55921DD0-F18D-4303-BDBA-66B3DD0296E1}">
      <dsp:nvSpPr>
        <dsp:cNvPr id="0" name=""/>
        <dsp:cNvSpPr/>
      </dsp:nvSpPr>
      <dsp:spPr>
        <a:xfrm>
          <a:off x="2608325" y="899108"/>
          <a:ext cx="4483643" cy="4519558"/>
        </a:xfrm>
        <a:prstGeom prst="gear6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900" b="1" kern="1200">
              <a:solidFill>
                <a:srgbClr val="0099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Chọn con có sức khỏe tốt, khối lượng trung bình toàn đàn trở lên, đã biết ăn thức ăn hỗn hợp tốt</a:t>
          </a:r>
        </a:p>
      </dsp:txBody>
      <dsp:txXfrm>
        <a:off x="3737096" y="2040000"/>
        <a:ext cx="2226101" cy="2237774"/>
      </dsp:txXfrm>
    </dsp:sp>
    <dsp:sp modelId="{8B65DDF1-6B62-416B-B8C7-F376ABD774A5}">
      <dsp:nvSpPr>
        <dsp:cNvPr id="0" name=""/>
        <dsp:cNvSpPr/>
      </dsp:nvSpPr>
      <dsp:spPr>
        <a:xfrm rot="21070045">
          <a:off x="5849272" y="41941"/>
          <a:ext cx="3434331" cy="271224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50800" dir="5400000" algn="ctr" rotWithShape="0">
            <a:schemeClr val="accent2">
              <a:lumMod val="20000"/>
              <a:lumOff val="80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b="1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Có đủ giấy tờ  theo quy định (giấy xác nhận tiêm phòng, kiểm dịch...)</a:t>
          </a:r>
        </a:p>
      </dsp:txBody>
      <dsp:txXfrm rot="-20700000">
        <a:off x="6645350" y="593986"/>
        <a:ext cx="1842174" cy="1608151"/>
      </dsp:txXfrm>
    </dsp:sp>
    <dsp:sp modelId="{57F015BB-D81A-483F-A1E5-CE8401ADBF92}">
      <dsp:nvSpPr>
        <dsp:cNvPr id="0" name=""/>
        <dsp:cNvSpPr/>
      </dsp:nvSpPr>
      <dsp:spPr>
        <a:xfrm rot="2792169">
          <a:off x="8126435" y="2199736"/>
          <a:ext cx="2911639" cy="3451082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76AE78-838F-466B-9BAC-D6EB2CCA0322}">
      <dsp:nvSpPr>
        <dsp:cNvPr id="0" name=""/>
        <dsp:cNvSpPr/>
      </dsp:nvSpPr>
      <dsp:spPr>
        <a:xfrm rot="12333162">
          <a:off x="3436359" y="2601060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A0D161-1568-41DA-8745-94E40C4C8676}">
      <dsp:nvSpPr>
        <dsp:cNvPr id="0" name=""/>
        <dsp:cNvSpPr/>
      </dsp:nvSpPr>
      <dsp:spPr>
        <a:xfrm rot="5068568">
          <a:off x="3834219" y="41673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 "/>
              </a:defRPr>
            </a:lvl1pPr>
          </a:lstStyle>
          <a:p>
            <a:fld id="{9DC00FA4-AAEB-4385-986B-8A9CF51541E7}" type="datetimeFigureOut">
              <a:rPr lang="en-US" smtClean="0"/>
              <a:pPr/>
              <a:t>13-Nov-23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 "/>
              </a:defRPr>
            </a:lvl1pPr>
          </a:lstStyle>
          <a:p>
            <a:fld id="{A852A60D-B79C-44FE-8EB2-0F87FC0647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949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 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 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 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 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 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48086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2" name="Google Shape;21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9411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75539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75539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2" name="Google Shape;21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9411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23355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4" name="Google Shape;16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23225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" name="Google Shape;1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96170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2" name="Google Shape;18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46264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3" name="Google Shape;19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70828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9681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2" name="Google Shape;21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9411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 - FAO and Zero Hunger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0" y="4437114"/>
            <a:ext cx="12192000" cy="657645"/>
          </a:xfrm>
          <a:prstGeom prst="rect">
            <a:avLst/>
          </a:prstGeom>
        </p:spPr>
        <p:txBody>
          <a:bodyPr lIns="1224000" tIns="46800" rIns="1224000" bIns="0" anchor="t" anchorCtr="0"/>
          <a:lstStyle>
            <a:lvl1pPr algn="l">
              <a:defRPr sz="3800">
                <a:solidFill>
                  <a:srgbClr val="5792C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- Option 2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5085185"/>
            <a:ext cx="12192000" cy="360040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589242"/>
            <a:ext cx="8832304" cy="360039"/>
          </a:xfrm>
          <a:prstGeom prst="rect">
            <a:avLst/>
          </a:prstGeom>
        </p:spPr>
        <p:txBody>
          <a:bodyPr lIns="1224000" rIns="0"/>
          <a:lstStyle>
            <a:lvl1pPr marL="0" indent="0">
              <a:buFontTx/>
              <a:buNone/>
              <a:defRPr sz="1600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Name of the presenter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907371"/>
            <a:ext cx="8832296" cy="373406"/>
          </a:xfrm>
          <a:prstGeom prst="rect">
            <a:avLst/>
          </a:prstGeom>
        </p:spPr>
        <p:txBody>
          <a:bodyPr lIns="1224000" rIns="0"/>
          <a:lstStyle>
            <a:lvl1pPr marL="0" indent="0">
              <a:buFontTx/>
              <a:buNone/>
              <a:defRPr sz="1600" b="0" i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Title, Organization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1778" y="5833200"/>
            <a:ext cx="2280847" cy="720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356551"/>
            <a:ext cx="12192000" cy="2921496"/>
          </a:xfrm>
          <a:prstGeom prst="rect">
            <a:avLst/>
          </a:prstGeom>
          <a:solidFill>
            <a:srgbClr val="79B9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1" y="1439661"/>
            <a:ext cx="9376039" cy="285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1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8256240" y="1763564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6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8256240" y="4027923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="" xmlns:a16="http://schemas.microsoft.com/office/drawing/2014/main" id="{196904FE-A34D-024F-87C3-7F0E775D27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80732"/>
            <a:ext cx="12192000" cy="410425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lIns="2160000" rIns="540000" anchor="ctr" anchorCtr="0"/>
          <a:lstStyle>
            <a:lvl1pPr marL="0" indent="0" algn="r">
              <a:buFontTx/>
              <a:buNone/>
              <a:defRPr sz="1051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PPT TITLE </a:t>
            </a:r>
            <a:r>
              <a:rPr lang="it-IT" b="1" dirty="0"/>
              <a:t>|</a:t>
            </a:r>
            <a:r>
              <a:rPr lang="it-IT" dirty="0"/>
              <a:t> </a:t>
            </a:r>
            <a:r>
              <a:rPr lang="it-IT" dirty="0" err="1"/>
              <a:t>Section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=""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2267615"/>
            <a:ext cx="7824192" cy="3744417"/>
          </a:xfrm>
          <a:prstGeom prst="rect">
            <a:avLst/>
          </a:prstGeom>
        </p:spPr>
        <p:txBody>
          <a:bodyPr lIns="540000" tIns="0" rIns="1224000" anchor="t" anchorCtr="0"/>
          <a:lstStyle>
            <a:lvl1pPr marL="0" indent="0" algn="l">
              <a:buNone/>
              <a:defRPr sz="1500">
                <a:latin typeface="Arial" panose="020B0604020202020204" pitchFamily="34" charset="0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Click to edit txt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=""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537" y="1763560"/>
            <a:ext cx="7841961" cy="3600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1651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83645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EA26912F-EE60-0E4E-8A8F-95B31547CC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2267620"/>
            <a:ext cx="12192001" cy="3744419"/>
          </a:xfrm>
          <a:prstGeom prst="rect">
            <a:avLst/>
          </a:prstGeom>
        </p:spPr>
        <p:txBody>
          <a:bodyPr lIns="540000" tIns="0" rIns="540000" bIns="720000" numCol="2" spcCol="720000" anchor="t" anchorCtr="0"/>
          <a:lstStyle>
            <a:lvl1pPr marL="457189" indent="-457189" algn="l">
              <a:buClr>
                <a:srgbClr val="5792C9"/>
              </a:buClr>
              <a:buFont typeface="Wingdings" pitchFamily="2" charset="2"/>
              <a:buChar char="§"/>
              <a:defRPr sz="1500">
                <a:latin typeface="Arial" panose="020B0604020202020204" pitchFamily="34" charset="0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Click to edit txt (</a:t>
            </a:r>
            <a:r>
              <a:rPr lang="it-IT" dirty="0"/>
              <a:t>2 </a:t>
            </a:r>
            <a:r>
              <a:rPr lang="it-IT" dirty="0" err="1"/>
              <a:t>columns</a:t>
            </a:r>
            <a:r>
              <a:rPr lang="it-IT" dirty="0"/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it-IT" b="1" dirty="0" err="1"/>
              <a:t>Lorem</a:t>
            </a:r>
            <a:r>
              <a:rPr lang="it-IT" b="1" dirty="0"/>
              <a:t> </a:t>
            </a:r>
            <a:r>
              <a:rPr lang="it-IT" b="1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: </a:t>
            </a:r>
          </a:p>
          <a:p>
            <a:pPr marL="342900" indent="-342900">
              <a:buClr>
                <a:srgbClr val="5792C9"/>
              </a:buClr>
              <a:buFont typeface="Wingdings" pitchFamily="2" charset="2"/>
              <a:buChar char="§"/>
            </a:pPr>
            <a:r>
              <a:rPr lang="it-IT" dirty="0"/>
              <a:t>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 </a:t>
            </a:r>
          </a:p>
          <a:p>
            <a:pPr marL="342900" indent="-342900">
              <a:buClr>
                <a:srgbClr val="5792C9"/>
              </a:buClr>
              <a:buFont typeface="Wingdings" pitchFamily="2" charset="2"/>
              <a:buChar char="§"/>
            </a:pP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r>
              <a:rPr lang="it-IT" b="1" dirty="0" err="1"/>
              <a:t>Lorem</a:t>
            </a:r>
            <a:r>
              <a:rPr lang="it-IT" b="1" dirty="0"/>
              <a:t> </a:t>
            </a:r>
            <a:r>
              <a:rPr lang="it-IT" b="1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nostrum </a:t>
            </a:r>
            <a:r>
              <a:rPr lang="it-IT" dirty="0" err="1"/>
              <a:t>exercitationem</a:t>
            </a:r>
            <a:r>
              <a:rPr lang="it-IT" dirty="0"/>
              <a:t> </a:t>
            </a:r>
            <a:r>
              <a:rPr lang="it-IT" dirty="0" err="1"/>
              <a:t>ullam</a:t>
            </a:r>
            <a:r>
              <a:rPr lang="it-IT" dirty="0"/>
              <a:t> </a:t>
            </a:r>
            <a:r>
              <a:rPr lang="it-IT" dirty="0" err="1"/>
              <a:t>corporis</a:t>
            </a:r>
            <a:r>
              <a:rPr lang="it-IT" dirty="0"/>
              <a:t> </a:t>
            </a:r>
            <a:r>
              <a:rPr lang="it-IT" dirty="0" err="1"/>
              <a:t>suscipit</a:t>
            </a:r>
            <a:r>
              <a:rPr lang="it-IT" dirty="0"/>
              <a:t> </a:t>
            </a:r>
            <a:r>
              <a:rPr lang="it-IT" dirty="0" err="1"/>
              <a:t>laboriosam</a:t>
            </a:r>
            <a:r>
              <a:rPr lang="it-IT" dirty="0"/>
              <a:t>,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aliquid</a:t>
            </a:r>
            <a:r>
              <a:rPr lang="it-IT" dirty="0"/>
              <a:t> ex ea </a:t>
            </a:r>
            <a:r>
              <a:rPr lang="it-IT" dirty="0" err="1"/>
              <a:t>commodi</a:t>
            </a:r>
            <a:r>
              <a:rPr lang="it-IT" dirty="0"/>
              <a:t> </a:t>
            </a:r>
            <a:r>
              <a:rPr lang="it-IT" dirty="0" err="1"/>
              <a:t>consequatur</a:t>
            </a:r>
            <a:r>
              <a:rPr lang="it-IT" dirty="0"/>
              <a:t>.</a:t>
            </a:r>
          </a:p>
          <a:p>
            <a:r>
              <a:rPr lang="it-IT" b="1" dirty="0" err="1"/>
              <a:t>Lorem</a:t>
            </a:r>
            <a:r>
              <a:rPr lang="it-IT" b="1" dirty="0"/>
              <a:t> </a:t>
            </a:r>
            <a:r>
              <a:rPr lang="it-IT" b="1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nostrum </a:t>
            </a:r>
            <a:r>
              <a:rPr lang="it-IT" dirty="0" err="1"/>
              <a:t>exercitationem</a:t>
            </a:r>
            <a:r>
              <a:rPr lang="it-IT" dirty="0"/>
              <a:t> </a:t>
            </a:r>
            <a:r>
              <a:rPr lang="it-IT" dirty="0" err="1"/>
              <a:t>ullam</a:t>
            </a:r>
            <a:r>
              <a:rPr lang="it-IT" dirty="0"/>
              <a:t> </a:t>
            </a:r>
            <a:r>
              <a:rPr lang="it-IT" dirty="0" err="1"/>
              <a:t>corporis</a:t>
            </a:r>
            <a:r>
              <a:rPr lang="it-IT" dirty="0"/>
              <a:t> </a:t>
            </a:r>
            <a:r>
              <a:rPr lang="it-IT" dirty="0" err="1"/>
              <a:t>suscipit</a:t>
            </a:r>
            <a:r>
              <a:rPr lang="it-IT" dirty="0"/>
              <a:t> </a:t>
            </a:r>
            <a:r>
              <a:rPr lang="it-IT" dirty="0" err="1"/>
              <a:t>laboriosam</a:t>
            </a:r>
            <a:r>
              <a:rPr lang="it-IT" dirty="0"/>
              <a:t>,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aliquid</a:t>
            </a:r>
            <a:r>
              <a:rPr lang="it-IT" dirty="0"/>
              <a:t> ex ea </a:t>
            </a:r>
            <a:r>
              <a:rPr lang="it-IT" dirty="0" err="1"/>
              <a:t>commodi</a:t>
            </a:r>
            <a:r>
              <a:rPr lang="it-IT" dirty="0"/>
              <a:t> </a:t>
            </a:r>
            <a:r>
              <a:rPr lang="it-IT" dirty="0" err="1"/>
              <a:t>consequatur</a:t>
            </a:r>
            <a:r>
              <a:rPr lang="it-IT" dirty="0"/>
              <a:t>.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="" xmlns:a16="http://schemas.microsoft.com/office/drawing/2014/main" id="{B3766441-E5F4-154E-B3C0-A66B6AA9E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538" y="1763560"/>
            <a:ext cx="12204523" cy="360040"/>
          </a:xfrm>
          <a:prstGeom prst="rect">
            <a:avLst/>
          </a:prstGeom>
          <a:noFill/>
        </p:spPr>
        <p:txBody>
          <a:bodyPr vert="horz" lIns="540000" tIns="0" rIns="2880000" bIns="45720" rtlCol="0" anchor="t" anchorCtr="0">
            <a:noAutofit/>
          </a:bodyPr>
          <a:lstStyle>
            <a:lvl1pPr>
              <a:defRPr sz="1651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="" xmlns:a16="http://schemas.microsoft.com/office/drawing/2014/main" id="{02FC7541-8AA0-E444-B27C-A8D17B21AF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980732"/>
            <a:ext cx="12192000" cy="410425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lIns="2160000" rIns="540000" anchor="ctr" anchorCtr="0"/>
          <a:lstStyle>
            <a:lvl1pPr marL="0" indent="0" algn="r">
              <a:buFontTx/>
              <a:buNone/>
              <a:defRPr sz="1051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PPT TITLE </a:t>
            </a:r>
            <a:r>
              <a:rPr lang="it-IT" b="1" dirty="0"/>
              <a:t>|</a:t>
            </a:r>
            <a:r>
              <a:rPr lang="it-IT" dirty="0"/>
              <a:t> </a:t>
            </a:r>
            <a:r>
              <a:rPr lang="it-IT" dirty="0" err="1"/>
              <a:t>Section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73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030731" y="1741014"/>
            <a:ext cx="3681895" cy="4179269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vert="horz" lIns="180000" tIns="180000" rIns="180000" bIns="180000" rtlCol="0" anchor="t" anchorCtr="0">
            <a:normAutofit/>
          </a:bodyPr>
          <a:lstStyle>
            <a:lvl1pPr>
              <a:defRPr sz="1351" b="1" baseline="0">
                <a:solidFill>
                  <a:srgbClr val="5792C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txt</a:t>
            </a:r>
            <a:br>
              <a:rPr lang="en-US" dirty="0"/>
            </a:b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="" xmlns:a16="http://schemas.microsoft.com/office/drawing/2014/main" id="{CD757D66-E2E8-8844-B264-44E38125D6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980732"/>
            <a:ext cx="12192000" cy="410425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lIns="2160000" rIns="540000" anchor="ctr" anchorCtr="0"/>
          <a:lstStyle>
            <a:lvl1pPr marL="0" indent="0" algn="r">
              <a:buFontTx/>
              <a:buNone/>
              <a:defRPr sz="1051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PPT TITLE </a:t>
            </a:r>
            <a:r>
              <a:rPr lang="it-IT" b="1" dirty="0"/>
              <a:t>|</a:t>
            </a:r>
            <a:r>
              <a:rPr lang="it-IT" dirty="0"/>
              <a:t> </a:t>
            </a:r>
            <a:r>
              <a:rPr lang="it-IT" dirty="0" err="1"/>
              <a:t>Section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623DA365-03D8-D643-90D3-7672345782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741014"/>
            <a:ext cx="7248128" cy="4179269"/>
          </a:xfrm>
          <a:prstGeom prst="rect">
            <a:avLst/>
          </a:prstGeom>
        </p:spPr>
        <p:txBody>
          <a:bodyPr lIns="540000" tIns="0" rIns="1224000" anchor="t" anchorCtr="0"/>
          <a:lstStyle>
            <a:lvl1pPr marL="457189" indent="-457189" algn="l">
              <a:buClr>
                <a:srgbClr val="5792C9"/>
              </a:buClr>
              <a:buFont typeface="Wingdings" pitchFamily="2" charset="2"/>
              <a:buChar char="§"/>
              <a:defRPr sz="1500">
                <a:latin typeface="Arial" panose="020B0604020202020204" pitchFamily="34" charset="0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Click to edit txt</a:t>
            </a:r>
          </a:p>
          <a:p>
            <a:pPr marL="342900" indent="-342900">
              <a:buClr>
                <a:srgbClr val="5792C9"/>
              </a:buClr>
              <a:buFont typeface="Wingdings" pitchFamily="2" charset="2"/>
              <a:buChar char="§"/>
            </a:pPr>
            <a:r>
              <a:rPr lang="it-IT" dirty="0"/>
              <a:t>LIST 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</a:t>
            </a:r>
          </a:p>
          <a:p>
            <a:pPr marL="342900" indent="-342900">
              <a:buClr>
                <a:srgbClr val="5792C9"/>
              </a:buClr>
              <a:buFont typeface="Wingdings" pitchFamily="2" charset="2"/>
              <a:buChar char="§"/>
            </a:pPr>
            <a:r>
              <a:rPr lang="it-IT" dirty="0"/>
              <a:t>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 </a:t>
            </a:r>
          </a:p>
          <a:p>
            <a:pPr marL="342900" indent="-342900">
              <a:buClr>
                <a:srgbClr val="5792C9"/>
              </a:buClr>
              <a:buFont typeface="Wingdings" pitchFamily="2" charset="2"/>
              <a:buChar char="§"/>
            </a:pPr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aute</a:t>
            </a:r>
            <a:r>
              <a:rPr lang="it-IT" dirty="0"/>
              <a:t> </a:t>
            </a:r>
            <a:r>
              <a:rPr lang="it-IT" dirty="0" err="1"/>
              <a:t>irure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in </a:t>
            </a:r>
            <a:r>
              <a:rPr lang="it-IT" dirty="0" err="1"/>
              <a:t>reprehenderit</a:t>
            </a:r>
            <a:r>
              <a:rPr lang="it-IT" dirty="0"/>
              <a:t> in </a:t>
            </a:r>
            <a:r>
              <a:rPr lang="it-IT" dirty="0" err="1"/>
              <a:t>voluptate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esse </a:t>
            </a:r>
            <a:r>
              <a:rPr lang="it-IT" dirty="0" err="1"/>
              <a:t>cillum</a:t>
            </a:r>
            <a:r>
              <a:rPr lang="it-IT" dirty="0"/>
              <a:t> dolore </a:t>
            </a:r>
            <a:r>
              <a:rPr lang="it-IT" dirty="0" err="1"/>
              <a:t>eu</a:t>
            </a:r>
            <a:r>
              <a:rPr lang="it-IT" dirty="0"/>
              <a:t> </a:t>
            </a:r>
            <a:r>
              <a:rPr lang="it-IT" dirty="0" err="1"/>
              <a:t>fugiat</a:t>
            </a:r>
            <a:r>
              <a:rPr lang="it-IT" dirty="0"/>
              <a:t> nulla </a:t>
            </a:r>
            <a:r>
              <a:rPr lang="it-IT" dirty="0" err="1"/>
              <a:t>pariatur</a:t>
            </a:r>
            <a:r>
              <a:rPr lang="it-IT" dirty="0"/>
              <a:t>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687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46FF569-BC53-45DE-958B-D28F6806B95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4375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 - FAO and Zero Hunger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0" y="4437114"/>
            <a:ext cx="12192000" cy="657645"/>
          </a:xfrm>
          <a:prstGeom prst="rect">
            <a:avLst/>
          </a:prstGeom>
        </p:spPr>
        <p:txBody>
          <a:bodyPr lIns="1224000" tIns="46800" rIns="1224000" bIns="0" anchor="t" anchorCtr="0"/>
          <a:lstStyle>
            <a:lvl1pPr algn="l">
              <a:defRPr sz="3800">
                <a:solidFill>
                  <a:srgbClr val="5792C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- Option 2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5085185"/>
            <a:ext cx="12192000" cy="360040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589242"/>
            <a:ext cx="8832304" cy="360039"/>
          </a:xfrm>
          <a:prstGeom prst="rect">
            <a:avLst/>
          </a:prstGeom>
        </p:spPr>
        <p:txBody>
          <a:bodyPr lIns="1224000" rIns="0"/>
          <a:lstStyle>
            <a:lvl1pPr marL="0" indent="0">
              <a:buFontTx/>
              <a:buNone/>
              <a:defRPr sz="1600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Name of the presenter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907371"/>
            <a:ext cx="8832296" cy="373406"/>
          </a:xfrm>
          <a:prstGeom prst="rect">
            <a:avLst/>
          </a:prstGeom>
        </p:spPr>
        <p:txBody>
          <a:bodyPr lIns="1224000" rIns="0"/>
          <a:lstStyle>
            <a:lvl1pPr marL="0" indent="0">
              <a:buFontTx/>
              <a:buNone/>
              <a:defRPr sz="1600" b="0" i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Title, Organization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1778" y="5833200"/>
            <a:ext cx="2280847" cy="720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356551"/>
            <a:ext cx="12192000" cy="2921496"/>
          </a:xfrm>
          <a:prstGeom prst="rect">
            <a:avLst/>
          </a:prstGeom>
          <a:solidFill>
            <a:srgbClr val="79B9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1" y="1439661"/>
            <a:ext cx="9376039" cy="285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24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838200" y="1303341"/>
            <a:ext cx="105156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0" y="6265441"/>
            <a:ext cx="12192000" cy="5925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 baseline="-25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6158344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Arial" panose="020B0604020202020204" pitchFamily="34" charset="0"/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26697" y="6356356"/>
            <a:ext cx="527105" cy="365125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0F11E0EC-69E0-48D6-ADFC-4294A2E504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761" y="6278564"/>
            <a:ext cx="3549177" cy="51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91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838200" y="1303341"/>
            <a:ext cx="105156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0" y="6265441"/>
            <a:ext cx="12192000" cy="5925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 baseline="-25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6158344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Arial" panose="020B0604020202020204" pitchFamily="34" charset="0"/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26697" y="6356356"/>
            <a:ext cx="527105" cy="365125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0F11E0EC-69E0-48D6-ADFC-4294A2E504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761" y="6278564"/>
            <a:ext cx="3549177" cy="51889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4DA9B43A-60EE-BB42-8700-898978E24B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42036"/>
              </a:buClr>
              <a:defRPr>
                <a:latin typeface="Arial" panose="020B0604020202020204" pitchFamily="34" charset="0"/>
              </a:defRPr>
            </a:lvl1pPr>
            <a:lvl2pPr>
              <a:buClr>
                <a:srgbClr val="A42036"/>
              </a:buClr>
              <a:defRPr>
                <a:latin typeface="Arial" panose="020B0604020202020204" pitchFamily="34" charset="0"/>
              </a:defRPr>
            </a:lvl2pPr>
            <a:lvl3pPr>
              <a:buClr>
                <a:srgbClr val="A42036"/>
              </a:buClr>
              <a:defRPr>
                <a:latin typeface="Arial" panose="020B0604020202020204" pitchFamily="34" charset="0"/>
              </a:defRPr>
            </a:lvl3pPr>
            <a:lvl4pPr>
              <a:buClr>
                <a:srgbClr val="A42036"/>
              </a:buClr>
              <a:defRPr>
                <a:latin typeface="Arial" panose="020B0604020202020204" pitchFamily="34" charset="0"/>
              </a:defRPr>
            </a:lvl4pPr>
            <a:lvl5pPr>
              <a:buClr>
                <a:srgbClr val="A42036"/>
              </a:buCl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="" xmlns:a16="http://schemas.microsoft.com/office/drawing/2014/main" id="{88EF8D0C-A6B2-FD40-9CF1-615FD649B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42036"/>
              </a:buClr>
              <a:defRPr>
                <a:latin typeface="Arial" panose="020B0604020202020204" pitchFamily="34" charset="0"/>
              </a:defRPr>
            </a:lvl1pPr>
            <a:lvl2pPr>
              <a:buClr>
                <a:srgbClr val="A42036"/>
              </a:buClr>
              <a:defRPr>
                <a:latin typeface="Arial" panose="020B0604020202020204" pitchFamily="34" charset="0"/>
              </a:defRPr>
            </a:lvl2pPr>
            <a:lvl3pPr>
              <a:buClr>
                <a:srgbClr val="A42036"/>
              </a:buClr>
              <a:defRPr>
                <a:latin typeface="Arial" panose="020B0604020202020204" pitchFamily="34" charset="0"/>
              </a:defRPr>
            </a:lvl3pPr>
            <a:lvl4pPr>
              <a:buClr>
                <a:srgbClr val="A42036"/>
              </a:buClr>
              <a:defRPr>
                <a:latin typeface="Arial" panose="020B0604020202020204" pitchFamily="34" charset="0"/>
              </a:defRPr>
            </a:lvl4pPr>
            <a:lvl5pPr>
              <a:buClr>
                <a:srgbClr val="A42036"/>
              </a:buCl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7810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838200" y="1303341"/>
            <a:ext cx="105156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0" y="6265441"/>
            <a:ext cx="12192000" cy="5925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 baseline="-25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6158344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Arial" panose="020B0604020202020204" pitchFamily="34" charset="0"/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26697" y="6356356"/>
            <a:ext cx="527105" cy="365125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0F11E0EC-69E0-48D6-ADFC-4294A2E504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761" y="6278564"/>
            <a:ext cx="3549177" cy="518898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B2D6B16C-F062-2041-88D7-8422CE71B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="" xmlns:a16="http://schemas.microsoft.com/office/drawing/2014/main" id="{E07CCA89-8072-0740-A125-BE48C5515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buClr>
                <a:srgbClr val="539F9F"/>
              </a:buClr>
              <a:defRPr>
                <a:latin typeface="Arial" panose="020B0604020202020204" pitchFamily="34" charset="0"/>
              </a:defRPr>
            </a:lvl1pPr>
            <a:lvl2pPr>
              <a:buClr>
                <a:srgbClr val="539F9F"/>
              </a:buClr>
              <a:defRPr>
                <a:latin typeface="Arial" panose="020B0604020202020204" pitchFamily="34" charset="0"/>
              </a:defRPr>
            </a:lvl2pPr>
            <a:lvl3pPr>
              <a:buClr>
                <a:srgbClr val="539F9F"/>
              </a:buClr>
              <a:defRPr>
                <a:latin typeface="Arial" panose="020B0604020202020204" pitchFamily="34" charset="0"/>
              </a:defRPr>
            </a:lvl3pPr>
            <a:lvl4pPr>
              <a:buClr>
                <a:srgbClr val="539F9F"/>
              </a:buClr>
              <a:defRPr>
                <a:latin typeface="Arial" panose="020B0604020202020204" pitchFamily="34" charset="0"/>
              </a:defRPr>
            </a:lvl4pPr>
            <a:lvl5pPr>
              <a:buClr>
                <a:srgbClr val="539F9F"/>
              </a:buCl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="" xmlns:a16="http://schemas.microsoft.com/office/drawing/2014/main" id="{3FED9232-4D06-674B-B05C-277BE02FF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="" xmlns:a16="http://schemas.microsoft.com/office/drawing/2014/main" id="{F7C33ECC-75F2-C740-9306-86FD982DA9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rgbClr val="539F9F"/>
              </a:buClr>
              <a:defRPr>
                <a:latin typeface="Arial" panose="020B0604020202020204" pitchFamily="34" charset="0"/>
              </a:defRPr>
            </a:lvl1pPr>
            <a:lvl2pPr>
              <a:buClr>
                <a:srgbClr val="539F9F"/>
              </a:buClr>
              <a:defRPr>
                <a:latin typeface="Arial" panose="020B0604020202020204" pitchFamily="34" charset="0"/>
              </a:defRPr>
            </a:lvl2pPr>
            <a:lvl3pPr>
              <a:buClr>
                <a:srgbClr val="539F9F"/>
              </a:buClr>
              <a:defRPr>
                <a:latin typeface="Arial" panose="020B0604020202020204" pitchFamily="34" charset="0"/>
              </a:defRPr>
            </a:lvl3pPr>
            <a:lvl4pPr>
              <a:buClr>
                <a:srgbClr val="539F9F"/>
              </a:buClr>
              <a:defRPr>
                <a:latin typeface="Arial" panose="020B0604020202020204" pitchFamily="34" charset="0"/>
              </a:defRPr>
            </a:lvl4pPr>
            <a:lvl5pPr>
              <a:buClr>
                <a:srgbClr val="539F9F"/>
              </a:buCl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306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A42036"/>
              </a:buClr>
              <a:defRPr>
                <a:latin typeface="Arial" panose="020B0604020202020204" pitchFamily="34" charset="0"/>
              </a:defRPr>
            </a:lvl1pPr>
            <a:lvl2pPr>
              <a:buClr>
                <a:srgbClr val="A42036"/>
              </a:buClr>
              <a:defRPr/>
            </a:lvl2pPr>
            <a:lvl3pPr>
              <a:buClr>
                <a:srgbClr val="A42036"/>
              </a:buClr>
              <a:defRPr/>
            </a:lvl3pPr>
            <a:lvl4pPr>
              <a:buClr>
                <a:srgbClr val="A42036"/>
              </a:buClr>
              <a:defRPr/>
            </a:lvl4pPr>
            <a:lvl5pPr>
              <a:buClr>
                <a:srgbClr val="A42036"/>
              </a:buClr>
              <a:defRPr/>
            </a:lvl5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64D5403-539D-A345-8EFF-8EB4F43C3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17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DB08237F-FB92-4642-98E2-B6AB768FA60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622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4412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1600206"/>
            <a:ext cx="58420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0" y="1600206"/>
            <a:ext cx="58420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F32F5A7-48A3-452D-A06D-3FFE99F528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OSRO/VIE/402/USA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844996-CED4-42B6-98C8-58148990F7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EC30F8C-1211-4965-8CEF-9139055C3694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59578424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AE226E-DAF1-41E6-816F-FA7C59B4BA63}" type="datetimeFigureOut">
              <a:rPr lang="en-US" smtClean="0"/>
              <a:pPr/>
              <a:t>13-Nov-23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431A064-5CDF-450E-BE89-B44866A0C1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4888089" cy="8240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7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FAE226E-DAF1-41E6-816F-FA7C59B4BA63}" type="datetimeFigureOut">
              <a:rPr lang="en-US" smtClean="0"/>
              <a:pPr/>
              <a:t>13-Nov-23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431A064-5CDF-450E-BE89-B44866A0C1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4549422" cy="9031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0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 - FAO and Zero Hunger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0" y="4437114"/>
            <a:ext cx="12192000" cy="657645"/>
          </a:xfrm>
          <a:prstGeom prst="rect">
            <a:avLst/>
          </a:prstGeom>
        </p:spPr>
        <p:txBody>
          <a:bodyPr lIns="1224000" tIns="46800" rIns="1224000" bIns="0" anchor="t" anchorCtr="0"/>
          <a:lstStyle>
            <a:lvl1pPr algn="l">
              <a:defRPr sz="3800">
                <a:solidFill>
                  <a:srgbClr val="5792C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- Option 2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5085185"/>
            <a:ext cx="12192000" cy="360040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589242"/>
            <a:ext cx="8832304" cy="360039"/>
          </a:xfrm>
          <a:prstGeom prst="rect">
            <a:avLst/>
          </a:prstGeom>
        </p:spPr>
        <p:txBody>
          <a:bodyPr lIns="1224000" rIns="0"/>
          <a:lstStyle>
            <a:lvl1pPr marL="0" indent="0">
              <a:buFontTx/>
              <a:buNone/>
              <a:defRPr sz="1600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Name of the presenter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907371"/>
            <a:ext cx="8832296" cy="373406"/>
          </a:xfrm>
          <a:prstGeom prst="rect">
            <a:avLst/>
          </a:prstGeom>
        </p:spPr>
        <p:txBody>
          <a:bodyPr lIns="1224000" rIns="0"/>
          <a:lstStyle>
            <a:lvl1pPr marL="0" indent="0">
              <a:buFontTx/>
              <a:buNone/>
              <a:defRPr sz="1600" b="0" i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Title, Organization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1778" y="5833200"/>
            <a:ext cx="2280847" cy="720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356551"/>
            <a:ext cx="12192000" cy="2921496"/>
          </a:xfrm>
          <a:prstGeom prst="rect">
            <a:avLst/>
          </a:prstGeom>
          <a:solidFill>
            <a:srgbClr val="79B9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1" y="1439661"/>
            <a:ext cx="9376039" cy="285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7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4203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4203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4203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4203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4203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838200" y="1303341"/>
            <a:ext cx="105156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0" y="6265441"/>
            <a:ext cx="12192000" cy="5925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 baseline="-25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6158344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Arial" panose="020B0604020202020204" pitchFamily="34" charset="0"/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26697" y="6356356"/>
            <a:ext cx="527105" cy="365125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0F11E0EC-69E0-48D6-ADFC-4294A2E504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761" y="6278564"/>
            <a:ext cx="3549177" cy="51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2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D2C8E1E4-0321-974D-B03E-549FF0E77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FF58676B-E141-43E9-929E-A6943E02D2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3A64E3-D419-0847-BB9D-7B0883156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68987042-8744-334E-B9C8-2AF8AE769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1" y="934344"/>
            <a:ext cx="10515600" cy="711894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38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A420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A42036"/>
              </a:buClr>
              <a:defRPr>
                <a:latin typeface="Arial" panose="020B0604020202020204" pitchFamily="34" charset="0"/>
              </a:defRPr>
            </a:lvl1pPr>
            <a:lvl2pPr>
              <a:buClr>
                <a:srgbClr val="A42036"/>
              </a:buClr>
              <a:defRPr>
                <a:latin typeface="Arial" panose="020B0604020202020204" pitchFamily="34" charset="0"/>
              </a:defRPr>
            </a:lvl2pPr>
            <a:lvl3pPr>
              <a:buClr>
                <a:srgbClr val="A42036"/>
              </a:buClr>
              <a:defRPr>
                <a:latin typeface="Arial" panose="020B0604020202020204" pitchFamily="34" charset="0"/>
              </a:defRPr>
            </a:lvl3pPr>
            <a:lvl4pPr>
              <a:buClr>
                <a:srgbClr val="A42036"/>
              </a:buClr>
              <a:defRPr>
                <a:latin typeface="Arial" panose="020B0604020202020204" pitchFamily="34" charset="0"/>
              </a:defRPr>
            </a:lvl4pPr>
            <a:lvl5pPr>
              <a:buClr>
                <a:srgbClr val="A42036"/>
              </a:buCl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A42036"/>
              </a:buClr>
              <a:defRPr>
                <a:latin typeface="Arial" panose="020B0604020202020204" pitchFamily="34" charset="0"/>
              </a:defRPr>
            </a:lvl1pPr>
            <a:lvl2pPr>
              <a:buClr>
                <a:srgbClr val="A42036"/>
              </a:buClr>
              <a:defRPr>
                <a:latin typeface="Arial" panose="020B0604020202020204" pitchFamily="34" charset="0"/>
              </a:defRPr>
            </a:lvl2pPr>
            <a:lvl3pPr>
              <a:buClr>
                <a:srgbClr val="A42036"/>
              </a:buClr>
              <a:defRPr>
                <a:latin typeface="Arial" panose="020B0604020202020204" pitchFamily="34" charset="0"/>
              </a:defRPr>
            </a:lvl3pPr>
            <a:lvl4pPr>
              <a:buClr>
                <a:srgbClr val="A42036"/>
              </a:buClr>
              <a:defRPr>
                <a:latin typeface="Arial" panose="020B0604020202020204" pitchFamily="34" charset="0"/>
              </a:defRPr>
            </a:lvl4pPr>
            <a:lvl5pPr>
              <a:buClr>
                <a:srgbClr val="A42036"/>
              </a:buCl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FF58676B-E141-43E9-929E-A6943E02D2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D86FF91-A853-E440-9FD5-CAB74036D9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88" t="13301" b="42023"/>
          <a:stretch/>
        </p:blipFill>
        <p:spPr>
          <a:xfrm>
            <a:off x="1" y="-1"/>
            <a:ext cx="665751" cy="22979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493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479379" y="1763559"/>
            <a:ext cx="5382919" cy="359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40019" y="2628055"/>
            <a:ext cx="5951983" cy="864096"/>
          </a:xfrm>
          <a:prstGeom prst="rect">
            <a:avLst/>
          </a:prstGeom>
        </p:spPr>
        <p:txBody>
          <a:bodyPr lIns="0" tIns="0" rIns="1224000" anchor="t" anchorCtr="0"/>
          <a:lstStyle>
            <a:lvl1pPr marL="0" indent="0" algn="l">
              <a:buNone/>
              <a:defRPr sz="1500">
                <a:latin typeface="Arial" panose="020B0604020202020204" pitchFamily="34" charset="0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Click to edit txt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="" xmlns:a16="http://schemas.microsoft.com/office/drawing/2014/main" id="{99583D8E-5B3B-3843-83A2-A85ED26356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019" y="1764164"/>
            <a:ext cx="5951983" cy="863895"/>
          </a:xfrm>
          <a:prstGeom prst="rect">
            <a:avLst/>
          </a:prstGeom>
          <a:noFill/>
        </p:spPr>
        <p:txBody>
          <a:bodyPr vert="horz" lIns="0" tIns="0" rIns="360000" bIns="45720" rtlCol="0" anchor="t" anchorCtr="0">
            <a:noAutofit/>
          </a:bodyPr>
          <a:lstStyle>
            <a:lvl1pPr>
              <a:defRPr sz="2100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Section title</a:t>
            </a:r>
            <a:br>
              <a:rPr lang="en-US" dirty="0"/>
            </a:br>
            <a:r>
              <a:rPr lang="en-US" dirty="0"/>
              <a:t>lorem ipsum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="" xmlns:a16="http://schemas.microsoft.com/office/drawing/2014/main" id="{2188B33B-2595-C049-A40E-D1BA483E5A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980732"/>
            <a:ext cx="12192000" cy="410425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lIns="2160000" rIns="540000" anchor="ctr" anchorCtr="0"/>
          <a:lstStyle>
            <a:lvl1pPr marL="0" indent="0" algn="r">
              <a:buFontTx/>
              <a:buNone/>
              <a:defRPr sz="1051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PPT TITLE</a:t>
            </a:r>
          </a:p>
        </p:txBody>
      </p:sp>
    </p:spTree>
    <p:extLst>
      <p:ext uri="{BB962C8B-B14F-4D97-AF65-F5344CB8AC3E}">
        <p14:creationId xmlns:p14="http://schemas.microsoft.com/office/powerpoint/2010/main" val="376296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7376179" y="1740917"/>
            <a:ext cx="4320000" cy="2902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Picture/Figure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="" xmlns:a16="http://schemas.microsoft.com/office/drawing/2014/main" id="{E52FB826-DF48-8E46-923B-B06DCCFCD3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534" y="1751364"/>
            <a:ext cx="6972135" cy="288031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1651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="" xmlns:a16="http://schemas.microsoft.com/office/drawing/2014/main" id="{58C55002-935E-0B4E-A496-1FE8F0E0E2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980732"/>
            <a:ext cx="12192000" cy="410425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lIns="2160000" rIns="540000" anchor="ctr" anchorCtr="0"/>
          <a:lstStyle>
            <a:lvl1pPr marL="0" indent="0" algn="r">
              <a:buFontTx/>
              <a:buNone/>
              <a:defRPr sz="1051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PPT TITLE </a:t>
            </a:r>
            <a:r>
              <a:rPr lang="it-IT" b="1" dirty="0"/>
              <a:t>|</a:t>
            </a:r>
            <a:r>
              <a:rPr lang="it-IT" dirty="0"/>
              <a:t> </a:t>
            </a:r>
            <a:r>
              <a:rPr lang="it-IT" dirty="0" err="1"/>
              <a:t>Section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A4362930-A36C-6E4B-9D63-5494292BFA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2420891"/>
            <a:ext cx="6960096" cy="3744417"/>
          </a:xfrm>
          <a:prstGeom prst="rect">
            <a:avLst/>
          </a:prstGeom>
        </p:spPr>
        <p:txBody>
          <a:bodyPr lIns="540000" tIns="0" rIns="1224000" anchor="t" anchorCtr="0"/>
          <a:lstStyle>
            <a:lvl1pPr marL="0" indent="0" algn="l">
              <a:buNone/>
              <a:defRPr sz="1500">
                <a:latin typeface="Arial" panose="020B0604020202020204" pitchFamily="34" charset="0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Click to edit txt</a:t>
            </a:r>
          </a:p>
        </p:txBody>
      </p:sp>
    </p:spTree>
    <p:extLst>
      <p:ext uri="{BB962C8B-B14F-4D97-AF65-F5344CB8AC3E}">
        <p14:creationId xmlns:p14="http://schemas.microsoft.com/office/powerpoint/2010/main" val="371497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3192" cy="9630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1"/>
            <a:ext cx="4176465" cy="9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5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36" r:id="rId2"/>
    <p:sldLayoutId id="2147483737" r:id="rId3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93192" cy="9630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1"/>
            <a:ext cx="4176465" cy="9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864477"/>
          </a:xfrm>
          <a:prstGeom prst="rect">
            <a:avLst/>
          </a:prstGeom>
        </p:spPr>
      </p:pic>
      <p:cxnSp>
        <p:nvCxnSpPr>
          <p:cNvPr id="3" name="Connettore 1 31">
            <a:extLst>
              <a:ext uri="{FF2B5EF4-FFF2-40B4-BE49-F238E27FC236}">
                <a16:creationId xmlns="" xmlns:a16="http://schemas.microsoft.com/office/drawing/2014/main" id="{979C4701-D86E-8642-9831-6649FA5CFB66}"/>
              </a:ext>
            </a:extLst>
          </p:cNvPr>
          <p:cNvCxnSpPr>
            <a:cxnSpLocks/>
          </p:cNvCxnSpPr>
          <p:nvPr userDrawn="1"/>
        </p:nvCxnSpPr>
        <p:spPr>
          <a:xfrm>
            <a:off x="0" y="6381328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5">
            <a:extLst>
              <a:ext uri="{FF2B5EF4-FFF2-40B4-BE49-F238E27FC236}">
                <a16:creationId xmlns="" xmlns:a16="http://schemas.microsoft.com/office/drawing/2014/main" id="{301D986D-7DC2-6B42-A3AA-10A8F8722BA2}"/>
              </a:ext>
            </a:extLst>
          </p:cNvPr>
          <p:cNvSpPr txBox="1">
            <a:spLocks/>
          </p:cNvSpPr>
          <p:nvPr userDrawn="1"/>
        </p:nvSpPr>
        <p:spPr>
          <a:xfrm>
            <a:off x="0" y="6453336"/>
            <a:ext cx="12192000" cy="251454"/>
          </a:xfrm>
          <a:prstGeom prst="rect">
            <a:avLst/>
          </a:prstGeom>
        </p:spPr>
        <p:txBody>
          <a:bodyPr lIns="405000" rIns="162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1" dirty="0">
                <a:latin typeface="Arial" panose="020B0604020202020204" pitchFamily="34" charset="0"/>
              </a:rPr>
              <a:t>Click in the </a:t>
            </a:r>
            <a:r>
              <a:rPr lang="en-US" sz="1051" b="1" dirty="0">
                <a:latin typeface="Arial" panose="020B0604020202020204" pitchFamily="34" charset="0"/>
              </a:rPr>
              <a:t>master slide view </a:t>
            </a:r>
            <a:r>
              <a:rPr lang="en-US" sz="1051" dirty="0">
                <a:latin typeface="Arial" panose="020B0604020202020204" pitchFamily="34" charset="0"/>
              </a:rPr>
              <a:t>to edit meeting date, place and date</a:t>
            </a:r>
          </a:p>
        </p:txBody>
      </p:sp>
    </p:spTree>
    <p:extLst>
      <p:ext uri="{BB962C8B-B14F-4D97-AF65-F5344CB8AC3E}">
        <p14:creationId xmlns:p14="http://schemas.microsoft.com/office/powerpoint/2010/main" val="297887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</p:sldLayoutIdLst>
  <p:hf sldNum="0"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93192" cy="9630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1"/>
            <a:ext cx="4176465" cy="9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6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="" xmlns:a16="http://schemas.microsoft.com/office/drawing/2014/main" id="{A55D17B5-01E4-4F7F-ABF2-918CBC592CD5}"/>
              </a:ext>
            </a:extLst>
          </p:cNvPr>
          <p:cNvSpPr txBox="1">
            <a:spLocks/>
          </p:cNvSpPr>
          <p:nvPr/>
        </p:nvSpPr>
        <p:spPr>
          <a:xfrm>
            <a:off x="4526298" y="5513671"/>
            <a:ext cx="3940295" cy="373406"/>
          </a:xfrm>
          <a:prstGeom prst="rect">
            <a:avLst/>
          </a:prstGeom>
        </p:spPr>
        <p:txBody>
          <a:bodyPr lIns="1224000" rIns="0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i="1" kern="1200">
                <a:solidFill>
                  <a:srgbClr val="5792C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OSRO/VIE/001/USA</a:t>
            </a:r>
          </a:p>
          <a:p>
            <a:endParaRPr lang="en-US" sz="1000" dirty="0"/>
          </a:p>
        </p:txBody>
      </p:sp>
      <p:pic>
        <p:nvPicPr>
          <p:cNvPr id="9" name="Picture 2" descr="United States Agency for International Development (USAID) | International  Institute for Sustainable Development">
            <a:extLst>
              <a:ext uri="{FF2B5EF4-FFF2-40B4-BE49-F238E27FC236}">
                <a16:creationId xmlns="" xmlns:a16="http://schemas.microsoft.com/office/drawing/2014/main" id="{B0E74127-0723-43DB-B923-69BB1FA16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960" y="-69228"/>
            <a:ext cx="1305642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5F2EC966-D947-4C95-A352-00EBFC5DFB5C}"/>
              </a:ext>
            </a:extLst>
          </p:cNvPr>
          <p:cNvSpPr txBox="1">
            <a:spLocks/>
          </p:cNvSpPr>
          <p:nvPr/>
        </p:nvSpPr>
        <p:spPr>
          <a:xfrm>
            <a:off x="-455399" y="4285397"/>
            <a:ext cx="13305996" cy="900030"/>
          </a:xfrm>
          <a:prstGeom prst="rect">
            <a:avLst/>
          </a:prstGeom>
        </p:spPr>
        <p:txBody>
          <a:bodyPr lIns="1224000" tIns="46800" rIns="1224000" bIns="0" anchor="t" anchorCtr="0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b="1">
                <a:solidFill>
                  <a:srgbClr val="C00000"/>
                </a:solidFill>
              </a:rPr>
              <a:t>CHĂN NUÔI LỢN  THỊT AN TOÀN SINH HỌC &amp; XỬ LÝ CHẤT THẢI TRONG TRANG TRẠI QUY MÔ VỪA VÀ NHỎ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5BA04B0-48D6-4D49-9CE4-AF5E2F2836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574" y="122936"/>
            <a:ext cx="1621871" cy="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1711" y="2035821"/>
            <a:ext cx="3849853" cy="275582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5" name="Google Shape;20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018" y="2787284"/>
            <a:ext cx="4009648" cy="32364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07" name="Google Shape;207;p16"/>
          <p:cNvSpPr/>
          <p:nvPr/>
        </p:nvSpPr>
        <p:spPr>
          <a:xfrm>
            <a:off x="5069011" y="4049216"/>
            <a:ext cx="2552700" cy="1484864"/>
          </a:xfrm>
          <a:prstGeom prst="wedgeEllipseCallout">
            <a:avLst>
              <a:gd name="adj1" fmla="val -70704"/>
              <a:gd name="adj2" fmla="val 454"/>
            </a:avLst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000"/>
            </a:pPr>
            <a:r>
              <a:rPr lang="en-US" sz="2000" b="1" err="1">
                <a:solidFill>
                  <a:srgbClr val="C00000"/>
                </a:solidFill>
                <a:latin typeface="Arial "/>
              </a:rPr>
              <a:t>Nái</a:t>
            </a:r>
            <a:r>
              <a:rPr lang="en-US" sz="2000" b="1">
                <a:solidFill>
                  <a:srgbClr val="C00000"/>
                </a:solidFill>
                <a:latin typeface="Arial "/>
              </a:rPr>
              <a:t> lai LY</a:t>
            </a:r>
            <a:r>
              <a:rPr lang="en-US" sz="2000" b="1" dirty="0">
                <a:solidFill>
                  <a:srgbClr val="C00000"/>
                </a:solidFill>
                <a:latin typeface="Arial "/>
              </a:rPr>
              <a:t>:</a:t>
            </a:r>
            <a:r>
              <a:rPr lang="en-US" sz="2000" b="1" dirty="0">
                <a:solidFill>
                  <a:schemeClr val="lt1"/>
                </a:solidFill>
                <a:latin typeface="Arial "/>
              </a:rPr>
              <a:t> \</a:t>
            </a:r>
            <a:endParaRPr dirty="0">
              <a:latin typeface="Arial "/>
            </a:endParaRPr>
          </a:p>
          <a:p>
            <a:pPr algn="ctr">
              <a:buSzPts val="2000"/>
            </a:pPr>
            <a:r>
              <a:rPr lang="en-US" sz="2000" b="1" dirty="0">
                <a:solidFill>
                  <a:srgbClr val="002060"/>
                </a:solidFill>
                <a:latin typeface="Arial "/>
              </a:rPr>
              <a:t>≥ 27 con </a:t>
            </a:r>
            <a:r>
              <a:rPr lang="en-US" sz="2000" b="1" dirty="0" err="1">
                <a:solidFill>
                  <a:srgbClr val="002060"/>
                </a:solidFill>
                <a:latin typeface="Arial "/>
              </a:rPr>
              <a:t>cai</a:t>
            </a:r>
            <a:r>
              <a:rPr lang="en-US" sz="20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 "/>
              </a:rPr>
              <a:t>sữa</a:t>
            </a:r>
            <a:r>
              <a:rPr lang="en-US" sz="2000" b="1" dirty="0">
                <a:solidFill>
                  <a:srgbClr val="002060"/>
                </a:solidFill>
                <a:latin typeface="Arial "/>
              </a:rPr>
              <a:t>/</a:t>
            </a:r>
            <a:r>
              <a:rPr lang="en-US" sz="2000" b="1" dirty="0" err="1">
                <a:solidFill>
                  <a:srgbClr val="002060"/>
                </a:solidFill>
                <a:latin typeface="Arial "/>
              </a:rPr>
              <a:t>nái</a:t>
            </a:r>
            <a:r>
              <a:rPr lang="en-US" sz="2000" b="1" dirty="0">
                <a:solidFill>
                  <a:srgbClr val="002060"/>
                </a:solidFill>
                <a:latin typeface="Arial "/>
              </a:rPr>
              <a:t>/</a:t>
            </a:r>
            <a:r>
              <a:rPr lang="en-US" sz="2000" b="1" dirty="0" err="1">
                <a:solidFill>
                  <a:srgbClr val="002060"/>
                </a:solidFill>
                <a:latin typeface="Arial "/>
              </a:rPr>
              <a:t>năm</a:t>
            </a:r>
            <a:endParaRPr sz="2000" b="1" dirty="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208" name="Google Shape;208;p16"/>
          <p:cNvSpPr/>
          <p:nvPr/>
        </p:nvSpPr>
        <p:spPr>
          <a:xfrm>
            <a:off x="4178264" y="1302420"/>
            <a:ext cx="3051422" cy="1484864"/>
          </a:xfrm>
          <a:prstGeom prst="wedgeEllipseCallout">
            <a:avLst>
              <a:gd name="adj1" fmla="val 63539"/>
              <a:gd name="adj2" fmla="val 47214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000"/>
            </a:pPr>
            <a:r>
              <a:rPr lang="en-US" sz="2000" b="1" dirty="0" err="1">
                <a:solidFill>
                  <a:srgbClr val="C00000"/>
                </a:solidFill>
                <a:latin typeface="Arial "/>
              </a:rPr>
              <a:t>Nái</a:t>
            </a:r>
            <a:r>
              <a:rPr lang="en-US" sz="2000" b="1" dirty="0">
                <a:solidFill>
                  <a:srgbClr val="C00000"/>
                </a:solidFill>
                <a:latin typeface="Arial "/>
              </a:rPr>
              <a:t> Yorkshire: </a:t>
            </a:r>
            <a:endParaRPr sz="2000" b="1" dirty="0">
              <a:solidFill>
                <a:srgbClr val="C00000"/>
              </a:solidFill>
              <a:latin typeface="Arial "/>
            </a:endParaRPr>
          </a:p>
          <a:p>
            <a:pPr algn="ctr">
              <a:buSzPts val="2000"/>
            </a:pPr>
            <a:r>
              <a:rPr lang="en-US" sz="2000" b="1" dirty="0">
                <a:solidFill>
                  <a:srgbClr val="002060"/>
                </a:solidFill>
                <a:latin typeface="Arial "/>
              </a:rPr>
              <a:t>&gt; 27 con </a:t>
            </a:r>
            <a:r>
              <a:rPr lang="en-US" sz="2000" b="1" dirty="0" err="1">
                <a:solidFill>
                  <a:srgbClr val="002060"/>
                </a:solidFill>
                <a:latin typeface="Arial "/>
              </a:rPr>
              <a:t>cai</a:t>
            </a:r>
            <a:r>
              <a:rPr lang="en-US" sz="20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 "/>
              </a:rPr>
              <a:t>sữa</a:t>
            </a:r>
            <a:r>
              <a:rPr lang="en-US" sz="2000" b="1" dirty="0">
                <a:solidFill>
                  <a:srgbClr val="002060"/>
                </a:solidFill>
                <a:latin typeface="Arial "/>
              </a:rPr>
              <a:t>/</a:t>
            </a:r>
            <a:r>
              <a:rPr lang="en-US" sz="2000" b="1" dirty="0" err="1">
                <a:solidFill>
                  <a:srgbClr val="002060"/>
                </a:solidFill>
                <a:latin typeface="Arial "/>
              </a:rPr>
              <a:t>nái</a:t>
            </a:r>
            <a:r>
              <a:rPr lang="en-US" sz="2000" b="1" dirty="0">
                <a:solidFill>
                  <a:srgbClr val="002060"/>
                </a:solidFill>
                <a:latin typeface="Arial "/>
              </a:rPr>
              <a:t>/</a:t>
            </a:r>
            <a:r>
              <a:rPr lang="en-US" sz="2000" b="1" dirty="0" err="1">
                <a:solidFill>
                  <a:srgbClr val="002060"/>
                </a:solidFill>
                <a:latin typeface="Arial "/>
              </a:rPr>
              <a:t>năm</a:t>
            </a:r>
            <a:endParaRPr sz="2000" b="1" dirty="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8" name="Google Shape;64;p1">
            <a:extLst>
              <a:ext uri="{FF2B5EF4-FFF2-40B4-BE49-F238E27FC236}">
                <a16:creationId xmlns="" xmlns:a16="http://schemas.microsoft.com/office/drawing/2014/main" id="{0AD33B75-46C3-4401-B489-9864D408CBCF}"/>
              </a:ext>
            </a:extLst>
          </p:cNvPr>
          <p:cNvSpPr txBox="1">
            <a:spLocks/>
          </p:cNvSpPr>
          <p:nvPr/>
        </p:nvSpPr>
        <p:spPr>
          <a:xfrm>
            <a:off x="11100595" y="6251127"/>
            <a:ext cx="548700" cy="524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z="1100" smtClean="0"/>
              <a:pPr/>
              <a:t>10</a:t>
            </a:fld>
            <a:endParaRPr lang="en-US" sz="110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B4A8BF2-FD16-4164-87D6-27B563021BD4}"/>
              </a:ext>
            </a:extLst>
          </p:cNvPr>
          <p:cNvSpPr/>
          <p:nvPr/>
        </p:nvSpPr>
        <p:spPr>
          <a:xfrm>
            <a:off x="665018" y="271344"/>
            <a:ext cx="70616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buSzPts val="2000"/>
            </a:pPr>
            <a:r>
              <a:rPr lang="vi-VN" sz="2000" b="1">
                <a:solidFill>
                  <a:schemeClr val="bg1"/>
                </a:solidFill>
                <a:latin typeface="Arial "/>
                <a:ea typeface="Roboto"/>
              </a:rPr>
              <a:t>2. ĐÀN GIỐNG BỐ MẸ </a:t>
            </a:r>
            <a:endParaRPr lang="vi-VN" sz="2000" b="1" dirty="0">
              <a:solidFill>
                <a:schemeClr val="bg1"/>
              </a:solidFill>
              <a:latin typeface="Arial "/>
              <a:ea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"/>
          <p:cNvSpPr/>
          <p:nvPr/>
        </p:nvSpPr>
        <p:spPr>
          <a:xfrm>
            <a:off x="354663" y="1130066"/>
            <a:ext cx="10382225" cy="125288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SzPts val="2400"/>
            </a:pPr>
            <a:r>
              <a:rPr lang="en-US" sz="2800" b="1" err="1">
                <a:solidFill>
                  <a:srgbClr val="C0000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Lợn</a:t>
            </a:r>
            <a:r>
              <a:rPr lang="en-US" sz="2800" b="1">
                <a:solidFill>
                  <a:srgbClr val="C0000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 nuôi thịt được tạo </a:t>
            </a:r>
            <a:r>
              <a:rPr lang="en-US" sz="2800" b="1" dirty="0">
                <a:solidFill>
                  <a:srgbClr val="C0000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ra </a:t>
            </a:r>
            <a:r>
              <a:rPr lang="en-US" sz="2800" b="1" err="1">
                <a:solidFill>
                  <a:srgbClr val="C0000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từ</a:t>
            </a:r>
            <a:r>
              <a:rPr lang="en-US" sz="2800" b="1">
                <a:solidFill>
                  <a:srgbClr val="C0000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 các công </a:t>
            </a:r>
            <a:r>
              <a:rPr lang="en-US" sz="2800" b="1" err="1">
                <a:solidFill>
                  <a:srgbClr val="C0000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thức</a:t>
            </a:r>
            <a:r>
              <a:rPr lang="en-US" sz="2800" b="1">
                <a:solidFill>
                  <a:srgbClr val="C0000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 lai nào?</a:t>
            </a:r>
            <a:endParaRPr lang="en-US" sz="2800">
              <a:latin typeface="Arial 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" name="Google Shape;64;p1">
            <a:extLst>
              <a:ext uri="{FF2B5EF4-FFF2-40B4-BE49-F238E27FC236}">
                <a16:creationId xmlns="" xmlns:a16="http://schemas.microsoft.com/office/drawing/2014/main" id="{D1109A8B-B926-43D1-BEB4-08292E2DBE23}"/>
              </a:ext>
            </a:extLst>
          </p:cNvPr>
          <p:cNvSpPr txBox="1">
            <a:spLocks/>
          </p:cNvSpPr>
          <p:nvPr/>
        </p:nvSpPr>
        <p:spPr>
          <a:xfrm>
            <a:off x="11100595" y="6251127"/>
            <a:ext cx="548700" cy="524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z="1100" smtClean="0"/>
              <a:pPr/>
              <a:t>11</a:t>
            </a:fld>
            <a:endParaRPr lang="en-US" sz="11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7A84550-420B-478C-A24F-50F78CC0C70D}"/>
              </a:ext>
            </a:extLst>
          </p:cNvPr>
          <p:cNvSpPr/>
          <p:nvPr/>
        </p:nvSpPr>
        <p:spPr>
          <a:xfrm>
            <a:off x="1041823" y="289315"/>
            <a:ext cx="70616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buSzPts val="2000"/>
            </a:pPr>
            <a:r>
              <a:rPr lang="vi-VN" sz="2200" b="1">
                <a:solidFill>
                  <a:schemeClr val="bg1"/>
                </a:solidFill>
                <a:latin typeface="Arial "/>
                <a:ea typeface="Roboto"/>
              </a:rPr>
              <a:t>3. ĐÀN LỢN THƯƠNG PHẨM (LỢN THỊT)</a:t>
            </a:r>
            <a:endParaRPr lang="vi-VN" sz="2200" b="1" dirty="0">
              <a:solidFill>
                <a:schemeClr val="bg1"/>
              </a:solidFill>
              <a:latin typeface="Arial "/>
              <a:ea typeface="Robot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405" y="2219871"/>
            <a:ext cx="4972335" cy="3729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265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17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623303" y="1714675"/>
            <a:ext cx="1817255" cy="1515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7"/>
          <p:cNvPicPr preferRelativeResize="0"/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6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541185" y="3936454"/>
            <a:ext cx="3478407" cy="183710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7" name="Google Shape;217;p17"/>
          <p:cNvSpPr txBox="1"/>
          <p:nvPr/>
        </p:nvSpPr>
        <p:spPr>
          <a:xfrm>
            <a:off x="6242052" y="3375119"/>
            <a:ext cx="15621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800"/>
            </a:pPr>
            <a:r>
              <a:rPr lang="en-US" sz="1800" b="1" dirty="0" err="1">
                <a:solidFill>
                  <a:srgbClr val="002060"/>
                </a:solidFill>
                <a:latin typeface="Arial "/>
              </a:rPr>
              <a:t>Đực</a:t>
            </a:r>
            <a:r>
              <a:rPr lang="en-US" sz="1800" b="1" dirty="0">
                <a:solidFill>
                  <a:srgbClr val="002060"/>
                </a:solidFill>
                <a:latin typeface="Arial "/>
              </a:rPr>
              <a:t> Duroc</a:t>
            </a:r>
            <a:endParaRPr sz="1800" b="1" dirty="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218" name="Google Shape;218;p17"/>
          <p:cNvSpPr txBox="1"/>
          <p:nvPr/>
        </p:nvSpPr>
        <p:spPr>
          <a:xfrm>
            <a:off x="8846130" y="3410393"/>
            <a:ext cx="1371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800"/>
            </a:pPr>
            <a:r>
              <a:rPr lang="en-US" sz="1800" b="1" dirty="0" err="1">
                <a:solidFill>
                  <a:srgbClr val="002060"/>
                </a:solidFill>
                <a:latin typeface="Arial "/>
              </a:rPr>
              <a:t>Nái</a:t>
            </a:r>
            <a:r>
              <a:rPr lang="en-US" sz="18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 "/>
              </a:rPr>
              <a:t>lai</a:t>
            </a:r>
            <a:r>
              <a:rPr lang="en-US" sz="1800" b="1" dirty="0">
                <a:solidFill>
                  <a:srgbClr val="002060"/>
                </a:solidFill>
                <a:latin typeface="Arial "/>
              </a:rPr>
              <a:t> YL</a:t>
            </a:r>
            <a:endParaRPr sz="1800" b="1" dirty="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219" name="Google Shape;219;p17"/>
          <p:cNvSpPr txBox="1"/>
          <p:nvPr/>
        </p:nvSpPr>
        <p:spPr>
          <a:xfrm>
            <a:off x="6147130" y="5897569"/>
            <a:ext cx="437441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000"/>
            </a:pPr>
            <a:r>
              <a:rPr lang="en-US" b="1" err="1">
                <a:solidFill>
                  <a:srgbClr val="002060"/>
                </a:solidFill>
                <a:latin typeface="Arial "/>
              </a:rPr>
              <a:t>Lợn</a:t>
            </a:r>
            <a:r>
              <a:rPr lang="en-US" b="1">
                <a:solidFill>
                  <a:srgbClr val="002060"/>
                </a:solidFill>
                <a:latin typeface="Arial "/>
              </a:rPr>
              <a:t> thương phẩm </a:t>
            </a:r>
            <a:r>
              <a:rPr lang="en-US" b="1" dirty="0">
                <a:solidFill>
                  <a:srgbClr val="002060"/>
                </a:solidFill>
                <a:latin typeface="Arial "/>
              </a:rPr>
              <a:t>3 </a:t>
            </a:r>
            <a:r>
              <a:rPr lang="en-US" b="1" err="1">
                <a:solidFill>
                  <a:srgbClr val="003300"/>
                </a:solidFill>
                <a:latin typeface="Arial "/>
              </a:rPr>
              <a:t>giống</a:t>
            </a:r>
            <a:r>
              <a:rPr lang="en-US" b="1">
                <a:solidFill>
                  <a:srgbClr val="002060"/>
                </a:solidFill>
                <a:latin typeface="Arial "/>
              </a:rPr>
              <a:t> (DLY)</a:t>
            </a:r>
            <a:endParaRPr b="1" dirty="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221" name="Google Shape;221;p17"/>
          <p:cNvSpPr/>
          <p:nvPr/>
        </p:nvSpPr>
        <p:spPr>
          <a:xfrm>
            <a:off x="249382" y="1710043"/>
            <a:ext cx="5296395" cy="40257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SzPts val="2400"/>
            </a:pPr>
            <a:r>
              <a:rPr lang="en-US" sz="2300" b="1" err="1">
                <a:solidFill>
                  <a:srgbClr val="C0000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Lợn</a:t>
            </a:r>
            <a:r>
              <a:rPr lang="en-US" sz="2300" b="1">
                <a:solidFill>
                  <a:srgbClr val="C0000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 nuôi thịt được tạo </a:t>
            </a:r>
            <a:r>
              <a:rPr lang="en-US" sz="2300" b="1" dirty="0">
                <a:solidFill>
                  <a:srgbClr val="C0000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ra </a:t>
            </a:r>
            <a:r>
              <a:rPr lang="en-US" sz="2300" b="1" err="1">
                <a:solidFill>
                  <a:srgbClr val="C0000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từ</a:t>
            </a:r>
            <a:r>
              <a:rPr lang="en-US" sz="2300" b="1">
                <a:solidFill>
                  <a:srgbClr val="C0000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 các công </a:t>
            </a:r>
            <a:r>
              <a:rPr lang="en-US" sz="2300" b="1" err="1">
                <a:solidFill>
                  <a:srgbClr val="C0000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thức</a:t>
            </a:r>
            <a:r>
              <a:rPr lang="en-US" sz="2300" b="1">
                <a:solidFill>
                  <a:srgbClr val="C0000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 lai:</a:t>
            </a:r>
            <a:endParaRPr lang="en-US" sz="2300">
              <a:latin typeface="Arial "/>
              <a:ea typeface="Calibri"/>
              <a:cs typeface="Arial" panose="020B0604020202020204" pitchFamily="34" charset="0"/>
              <a:sym typeface="Calibri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SzPts val="2400"/>
              <a:buFont typeface="Wingdings" panose="05000000000000000000" pitchFamily="2" charset="2"/>
              <a:buChar char="ü"/>
            </a:pPr>
            <a:r>
              <a:rPr lang="en-US" sz="2300" b="1">
                <a:solidFill>
                  <a:srgbClr val="002060"/>
                </a:solidFill>
                <a:latin typeface="Arial "/>
              </a:rPr>
              <a:t>Đực thuần (Duroc hoặc Pietrain) x nái Y hoặc L hoặc nái lai LY, YL để tạo con lai thương phẩm </a:t>
            </a:r>
            <a:r>
              <a:rPr lang="en-US" sz="2300" b="1">
                <a:solidFill>
                  <a:srgbClr val="C00000"/>
                </a:solidFill>
                <a:latin typeface="Arial "/>
              </a:rPr>
              <a:t>2 hoặc 3 giống</a:t>
            </a:r>
            <a:r>
              <a:rPr lang="en-US" sz="2300" b="1">
                <a:solidFill>
                  <a:srgbClr val="002060"/>
                </a:solidFill>
                <a:latin typeface="Arial 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SzPts val="2400"/>
              <a:buFont typeface="Wingdings" panose="05000000000000000000" pitchFamily="2" charset="2"/>
              <a:buChar char="ü"/>
            </a:pPr>
            <a:r>
              <a:rPr lang="en-US" sz="2300" b="1">
                <a:solidFill>
                  <a:srgbClr val="002060"/>
                </a:solidFill>
                <a:latin typeface="Arial "/>
              </a:rPr>
              <a:t>Đực </a:t>
            </a:r>
            <a:r>
              <a:rPr lang="en-US" sz="2300" b="1" err="1">
                <a:solidFill>
                  <a:srgbClr val="002060"/>
                </a:solidFill>
                <a:latin typeface="Arial "/>
              </a:rPr>
              <a:t>lai</a:t>
            </a:r>
            <a:r>
              <a:rPr lang="en-US" sz="2300" b="1">
                <a:solidFill>
                  <a:srgbClr val="002060"/>
                </a:solidFill>
                <a:latin typeface="Arial "/>
              </a:rPr>
              <a:t> </a:t>
            </a:r>
            <a:r>
              <a:rPr lang="en-US" sz="2300" b="1" smtClean="0">
                <a:solidFill>
                  <a:srgbClr val="002060"/>
                </a:solidFill>
                <a:latin typeface="Arial "/>
              </a:rPr>
              <a:t>PiDu </a:t>
            </a:r>
            <a:r>
              <a:rPr lang="en-US" sz="2300" b="1" dirty="0">
                <a:solidFill>
                  <a:srgbClr val="002060"/>
                </a:solidFill>
                <a:latin typeface="Arial "/>
              </a:rPr>
              <a:t>x </a:t>
            </a:r>
            <a:r>
              <a:rPr lang="en-US" sz="2300" b="1" dirty="0" err="1">
                <a:solidFill>
                  <a:srgbClr val="002060"/>
                </a:solidFill>
                <a:latin typeface="Arial "/>
              </a:rPr>
              <a:t>nái</a:t>
            </a:r>
            <a:r>
              <a:rPr lang="en-US" sz="2300" b="1" dirty="0">
                <a:solidFill>
                  <a:srgbClr val="002060"/>
                </a:solidFill>
                <a:latin typeface="Arial "/>
              </a:rPr>
              <a:t> Y </a:t>
            </a:r>
            <a:r>
              <a:rPr lang="en-US" sz="2300" b="1" dirty="0" err="1">
                <a:solidFill>
                  <a:srgbClr val="002060"/>
                </a:solidFill>
                <a:latin typeface="Arial "/>
              </a:rPr>
              <a:t>hoặc</a:t>
            </a:r>
            <a:r>
              <a:rPr lang="en-US" sz="2300" b="1" dirty="0">
                <a:solidFill>
                  <a:srgbClr val="002060"/>
                </a:solidFill>
                <a:latin typeface="Arial "/>
              </a:rPr>
              <a:t> L </a:t>
            </a:r>
            <a:r>
              <a:rPr lang="en-US" sz="2300" b="1" dirty="0" err="1">
                <a:solidFill>
                  <a:srgbClr val="002060"/>
                </a:solidFill>
                <a:latin typeface="Arial "/>
              </a:rPr>
              <a:t>hoặc</a:t>
            </a:r>
            <a:r>
              <a:rPr lang="en-US" sz="23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Arial "/>
              </a:rPr>
              <a:t>nái</a:t>
            </a:r>
            <a:r>
              <a:rPr lang="en-US" sz="23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Arial "/>
              </a:rPr>
              <a:t>lai</a:t>
            </a:r>
            <a:r>
              <a:rPr lang="en-US" sz="2300" b="1" dirty="0">
                <a:solidFill>
                  <a:srgbClr val="002060"/>
                </a:solidFill>
                <a:latin typeface="Arial "/>
              </a:rPr>
              <a:t> LY, YL </a:t>
            </a:r>
            <a:r>
              <a:rPr lang="en-US" sz="2300" b="1" dirty="0" err="1">
                <a:solidFill>
                  <a:srgbClr val="002060"/>
                </a:solidFill>
                <a:latin typeface="Arial "/>
              </a:rPr>
              <a:t>để</a:t>
            </a:r>
            <a:r>
              <a:rPr lang="en-US" sz="23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Arial "/>
              </a:rPr>
              <a:t>tạo</a:t>
            </a:r>
            <a:r>
              <a:rPr lang="en-US" sz="2300" b="1" dirty="0">
                <a:solidFill>
                  <a:srgbClr val="002060"/>
                </a:solidFill>
                <a:latin typeface="Arial "/>
              </a:rPr>
              <a:t> con </a:t>
            </a:r>
            <a:r>
              <a:rPr lang="en-US" sz="2300" b="1" dirty="0" err="1">
                <a:solidFill>
                  <a:srgbClr val="002060"/>
                </a:solidFill>
                <a:latin typeface="Arial "/>
              </a:rPr>
              <a:t>lai</a:t>
            </a:r>
            <a:r>
              <a:rPr lang="en-US" sz="23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Arial "/>
              </a:rPr>
              <a:t>thương</a:t>
            </a:r>
            <a:r>
              <a:rPr lang="en-US" sz="23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Arial "/>
              </a:rPr>
              <a:t>phẩm</a:t>
            </a:r>
            <a:r>
              <a:rPr lang="en-US" sz="23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300" b="1" dirty="0">
                <a:solidFill>
                  <a:srgbClr val="C00000"/>
                </a:solidFill>
                <a:latin typeface="Arial "/>
              </a:rPr>
              <a:t>3 </a:t>
            </a:r>
            <a:r>
              <a:rPr lang="en-US" sz="2300" b="1" dirty="0" err="1">
                <a:solidFill>
                  <a:srgbClr val="C00000"/>
                </a:solidFill>
                <a:latin typeface="Arial "/>
              </a:rPr>
              <a:t>hoặc</a:t>
            </a:r>
            <a:r>
              <a:rPr lang="en-US" sz="2300" b="1" dirty="0">
                <a:solidFill>
                  <a:srgbClr val="C00000"/>
                </a:solidFill>
                <a:latin typeface="Arial "/>
              </a:rPr>
              <a:t> 4 </a:t>
            </a:r>
            <a:r>
              <a:rPr lang="en-US" sz="2300" b="1" dirty="0" err="1">
                <a:solidFill>
                  <a:srgbClr val="C00000"/>
                </a:solidFill>
                <a:latin typeface="Arial "/>
              </a:rPr>
              <a:t>giống</a:t>
            </a:r>
            <a:r>
              <a:rPr lang="en-US" sz="2300" b="1" dirty="0">
                <a:solidFill>
                  <a:srgbClr val="002060"/>
                </a:solidFill>
                <a:latin typeface="Arial "/>
              </a:rPr>
              <a:t>.</a:t>
            </a:r>
            <a:endParaRPr sz="2300" dirty="0">
              <a:latin typeface="Arial 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B70C070-0CB7-4F56-AA73-73120BAB5C15}"/>
              </a:ext>
            </a:extLst>
          </p:cNvPr>
          <p:cNvGrpSpPr/>
          <p:nvPr/>
        </p:nvGrpSpPr>
        <p:grpSpPr>
          <a:xfrm>
            <a:off x="8013689" y="2279454"/>
            <a:ext cx="533400" cy="1515341"/>
            <a:chOff x="7924800" y="2483626"/>
            <a:chExt cx="533400" cy="1260903"/>
          </a:xfrm>
        </p:grpSpPr>
        <p:sp>
          <p:nvSpPr>
            <p:cNvPr id="222" name="Google Shape;222;p17"/>
            <p:cNvSpPr/>
            <p:nvPr/>
          </p:nvSpPr>
          <p:spPr>
            <a:xfrm>
              <a:off x="7924800" y="2483626"/>
              <a:ext cx="533400" cy="422700"/>
            </a:xfrm>
            <a:prstGeom prst="mathMultiply">
              <a:avLst>
                <a:gd name="adj1" fmla="val 23520"/>
              </a:avLst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 dirty="0">
                <a:solidFill>
                  <a:schemeClr val="lt1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23" name="Google Shape;223;p17"/>
            <p:cNvSpPr/>
            <p:nvPr/>
          </p:nvSpPr>
          <p:spPr>
            <a:xfrm>
              <a:off x="8087539" y="2906329"/>
              <a:ext cx="207900" cy="8382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 dirty="0">
                <a:solidFill>
                  <a:schemeClr val="lt1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sp>
        <p:nvSpPr>
          <p:cNvPr id="13" name="Google Shape;64;p1">
            <a:extLst>
              <a:ext uri="{FF2B5EF4-FFF2-40B4-BE49-F238E27FC236}">
                <a16:creationId xmlns="" xmlns:a16="http://schemas.microsoft.com/office/drawing/2014/main" id="{D1109A8B-B926-43D1-BEB4-08292E2DBE23}"/>
              </a:ext>
            </a:extLst>
          </p:cNvPr>
          <p:cNvSpPr txBox="1">
            <a:spLocks/>
          </p:cNvSpPr>
          <p:nvPr/>
        </p:nvSpPr>
        <p:spPr>
          <a:xfrm>
            <a:off x="11100595" y="6251127"/>
            <a:ext cx="548700" cy="524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z="1100" smtClean="0"/>
              <a:pPr/>
              <a:t>12</a:t>
            </a:fld>
            <a:endParaRPr lang="en-US" sz="11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7A84550-420B-478C-A24F-50F78CC0C70D}"/>
              </a:ext>
            </a:extLst>
          </p:cNvPr>
          <p:cNvSpPr/>
          <p:nvPr/>
        </p:nvSpPr>
        <p:spPr>
          <a:xfrm>
            <a:off x="421038" y="220213"/>
            <a:ext cx="70616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buSzPts val="2000"/>
            </a:pPr>
            <a:r>
              <a:rPr lang="vi-VN" sz="2200" b="1">
                <a:solidFill>
                  <a:schemeClr val="bg1"/>
                </a:solidFill>
                <a:latin typeface="Arial "/>
                <a:ea typeface="Roboto"/>
              </a:rPr>
              <a:t>3. ĐÀN LỢN THƯƠNG PHẨM (LỢN THỊT)</a:t>
            </a:r>
            <a:endParaRPr lang="vi-VN" sz="2200" b="1" dirty="0">
              <a:solidFill>
                <a:schemeClr val="bg1"/>
              </a:solidFill>
              <a:latin typeface="Arial "/>
              <a:ea typeface="Roboto"/>
            </a:endParaRPr>
          </a:p>
        </p:txBody>
      </p:sp>
      <p:pic>
        <p:nvPicPr>
          <p:cNvPr id="14" name="Picture 13" descr="2020_10_23_10_11_IMG_890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761" y="1714674"/>
            <a:ext cx="2247928" cy="15153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868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8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446" y="4034411"/>
            <a:ext cx="2289221" cy="2327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2" name="Google Shape;232;p18"/>
          <p:cNvSpPr/>
          <p:nvPr/>
        </p:nvSpPr>
        <p:spPr>
          <a:xfrm>
            <a:off x="368490" y="1327328"/>
            <a:ext cx="7542328" cy="483019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400"/>
            </a:pP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2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chỉ tiêu kinh tế kỹ thuật để đánh  </a:t>
            </a:r>
          </a:p>
          <a:p>
            <a:pPr algn="just">
              <a:buSzPts val="2400"/>
            </a:pPr>
            <a:r>
              <a:rPr lang="en-US" sz="2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giá năng suất và chất lượng </a:t>
            </a:r>
            <a:r>
              <a:rPr lang="en-US" sz="2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endParaRPr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vi-VN" sz="21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Tỷ lệ nuôi sống </a:t>
            </a:r>
            <a:r>
              <a:rPr lang="vi-VN" sz="21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  <a:endParaRPr lang="vi-VN" sz="21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vi-VN" sz="21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 năng tăng khối lượng/ngày (gam): &gt;</a:t>
            </a:r>
            <a:r>
              <a:rPr lang="vi-VN" sz="21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 </a:t>
            </a:r>
            <a:r>
              <a:rPr lang="vi-VN" sz="21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vi-VN" sz="21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 tốn thức ăn/kg tăng khối lượng (kg): &lt;2,5 kg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vi-VN" sz="21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 gian nuôi đến xuất chuồng (ngày</a:t>
            </a:r>
            <a:r>
              <a:rPr lang="vi-VN" sz="21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1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vi-VN" sz="21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Tỷ lệ nạc (%): &gt;60</a:t>
            </a:r>
            <a:r>
              <a:rPr lang="vi-VN" sz="21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vi-VN" sz="21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vi-VN" sz="21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Tỷ lệ mỡ giắt (%): &gt;3,0</a:t>
            </a:r>
            <a:r>
              <a:rPr lang="vi-VN" sz="21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vi-VN" sz="21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vi-VN" sz="21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 sắc của thịt…(màu đỏ </a:t>
            </a:r>
            <a:r>
              <a:rPr lang="vi-VN" sz="21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 nhiên).</a:t>
            </a:r>
            <a:endParaRPr lang="vi-VN" sz="21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64;p1">
            <a:extLst>
              <a:ext uri="{FF2B5EF4-FFF2-40B4-BE49-F238E27FC236}">
                <a16:creationId xmlns="" xmlns:a16="http://schemas.microsoft.com/office/drawing/2014/main" id="{891EE3EC-7DBF-4192-8F8A-9C1FB0EDC1D2}"/>
              </a:ext>
            </a:extLst>
          </p:cNvPr>
          <p:cNvSpPr txBox="1">
            <a:spLocks/>
          </p:cNvSpPr>
          <p:nvPr/>
        </p:nvSpPr>
        <p:spPr>
          <a:xfrm>
            <a:off x="11100595" y="6251127"/>
            <a:ext cx="548700" cy="524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z="1100" smtClean="0"/>
              <a:pPr/>
              <a:t>13</a:t>
            </a:fld>
            <a:endParaRPr lang="en-US" sz="11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5CDFA16-EB0A-44E6-B8D1-85D99200E3FD}"/>
              </a:ext>
            </a:extLst>
          </p:cNvPr>
          <p:cNvSpPr/>
          <p:nvPr/>
        </p:nvSpPr>
        <p:spPr>
          <a:xfrm>
            <a:off x="584131" y="286374"/>
            <a:ext cx="70616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buSzPts val="2000"/>
            </a:pPr>
            <a:r>
              <a:rPr lang="vi-VN" sz="2200" b="1">
                <a:solidFill>
                  <a:schemeClr val="bg1"/>
                </a:solidFill>
                <a:latin typeface="Arial "/>
                <a:ea typeface="Roboto"/>
              </a:rPr>
              <a:t>3. ĐÀN LỢN THƯƠNG PHẨM (LỢN THỊT)</a:t>
            </a:r>
            <a:endParaRPr lang="vi-VN" sz="2200" b="1" dirty="0">
              <a:solidFill>
                <a:schemeClr val="bg1"/>
              </a:solidFill>
              <a:latin typeface="Arial "/>
              <a:ea typeface="Robo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00738C5-E9B2-4268-8D43-11DF8E7B91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35" y="1646543"/>
            <a:ext cx="745719" cy="7457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446" y="1056355"/>
            <a:ext cx="2289221" cy="287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6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4;p1">
            <a:extLst>
              <a:ext uri="{FF2B5EF4-FFF2-40B4-BE49-F238E27FC236}">
                <a16:creationId xmlns="" xmlns:a16="http://schemas.microsoft.com/office/drawing/2014/main" id="{891EE3EC-7DBF-4192-8F8A-9C1FB0EDC1D2}"/>
              </a:ext>
            </a:extLst>
          </p:cNvPr>
          <p:cNvSpPr txBox="1">
            <a:spLocks/>
          </p:cNvSpPr>
          <p:nvPr/>
        </p:nvSpPr>
        <p:spPr>
          <a:xfrm>
            <a:off x="11100595" y="6251127"/>
            <a:ext cx="548700" cy="524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z="1100" smtClean="0"/>
              <a:pPr/>
              <a:t>14</a:t>
            </a:fld>
            <a:endParaRPr lang="en-US" sz="11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5CDFA16-EB0A-44E6-B8D1-85D99200E3FD}"/>
              </a:ext>
            </a:extLst>
          </p:cNvPr>
          <p:cNvSpPr/>
          <p:nvPr/>
        </p:nvSpPr>
        <p:spPr>
          <a:xfrm>
            <a:off x="827411" y="258107"/>
            <a:ext cx="70616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buSzPts val="2000"/>
            </a:pPr>
            <a:r>
              <a:rPr lang="vi-VN" sz="2200" b="1">
                <a:solidFill>
                  <a:schemeClr val="bg1"/>
                </a:solidFill>
                <a:latin typeface="Arial "/>
                <a:ea typeface="Roboto"/>
              </a:rPr>
              <a:t>3. ĐÀN LỢN THƯƠNG PHẨM (LỢN THỊT)</a:t>
            </a:r>
            <a:endParaRPr lang="vi-VN" sz="2200" b="1" dirty="0">
              <a:solidFill>
                <a:schemeClr val="bg1"/>
              </a:solidFill>
              <a:latin typeface="Arial "/>
              <a:ea typeface="Roboto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53467977"/>
              </p:ext>
            </p:extLst>
          </p:nvPr>
        </p:nvGraphicFramePr>
        <p:xfrm>
          <a:off x="232013" y="1023077"/>
          <a:ext cx="1132174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Callout 2"/>
          <p:cNvSpPr/>
          <p:nvPr/>
        </p:nvSpPr>
        <p:spPr>
          <a:xfrm>
            <a:off x="827411" y="1217530"/>
            <a:ext cx="2256985" cy="2074460"/>
          </a:xfrm>
          <a:prstGeom prst="wedgeEllipseCallout">
            <a:avLst>
              <a:gd name="adj1" fmla="val 98234"/>
              <a:gd name="adj2" fmla="val 3000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9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 ý khi chọn mua lợn nuôi thịt?</a:t>
            </a:r>
          </a:p>
        </p:txBody>
      </p:sp>
      <p:sp>
        <p:nvSpPr>
          <p:cNvPr id="4" name="Explosion 1 3"/>
          <p:cNvSpPr/>
          <p:nvPr/>
        </p:nvSpPr>
        <p:spPr>
          <a:xfrm>
            <a:off x="95536" y="4299045"/>
            <a:ext cx="4067032" cy="2320866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 tự sản xuất lợn con để nuôi thịt</a:t>
            </a:r>
            <a:endParaRPr lang="vi-VN" sz="19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76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247DF2C4-F687-3145-9052-028892FBE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931384"/>
            <a:ext cx="12192000" cy="657645"/>
          </a:xfrm>
        </p:spPr>
        <p:txBody>
          <a:bodyPr/>
          <a:lstStyle/>
          <a:p>
            <a:pPr algn="ctr"/>
            <a:r>
              <a:rPr lang="en-US" altLang="en-US" sz="4400" b="1" dirty="0" err="1"/>
              <a:t>Chúc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các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bác</a:t>
            </a:r>
            <a:r>
              <a:rPr lang="en-US" altLang="en-US" sz="4400" b="1" dirty="0"/>
              <a:t> nuôi </a:t>
            </a:r>
            <a:r>
              <a:rPr lang="en-US" altLang="en-US" sz="4400" b="1" dirty="0" err="1"/>
              <a:t>lợn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thành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công</a:t>
            </a:r>
            <a:endParaRPr lang="x-none" sz="4400" dirty="0"/>
          </a:p>
        </p:txBody>
      </p:sp>
      <p:pic>
        <p:nvPicPr>
          <p:cNvPr id="3" name="Picture 2" descr="United States Agency for International Development (USAID) | International  Institute for Sustainable Development">
            <a:extLst>
              <a:ext uri="{FF2B5EF4-FFF2-40B4-BE49-F238E27FC236}">
                <a16:creationId xmlns="" xmlns:a16="http://schemas.microsoft.com/office/drawing/2014/main" id="{36581289-639C-4608-A85F-B3DD62212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574" y="-69228"/>
            <a:ext cx="124781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A9AB304-222B-43E4-8D9E-328A8AABDE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910" y="122936"/>
            <a:ext cx="1621871" cy="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5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>
            <a:spLocks noGrp="1"/>
          </p:cNvSpPr>
          <p:nvPr>
            <p:ph type="subTitle" idx="1"/>
          </p:nvPr>
        </p:nvSpPr>
        <p:spPr>
          <a:xfrm>
            <a:off x="386209" y="1724008"/>
            <a:ext cx="11263086" cy="29784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buClr>
                <a:srgbClr val="0000CC"/>
              </a:buClr>
              <a:buSzPts val="4400"/>
            </a:pPr>
            <a:endParaRPr lang="en-US" sz="3200" b="1" dirty="0">
              <a:solidFill>
                <a:srgbClr val="002060"/>
              </a:solidFill>
              <a:ea typeface="Roboto"/>
              <a:sym typeface="Roboto"/>
            </a:endParaRPr>
          </a:p>
          <a:p>
            <a:pPr>
              <a:buClr>
                <a:srgbClr val="0000CC"/>
              </a:buClr>
              <a:buSzPts val="4400"/>
            </a:pPr>
            <a:r>
              <a:rPr lang="en-US" sz="3200" smtClean="0">
                <a:solidFill>
                  <a:srgbClr val="002060"/>
                </a:solidFill>
                <a:ea typeface="Roboto"/>
                <a:sym typeface="Roboto"/>
              </a:rPr>
              <a:t>Phần IV</a:t>
            </a:r>
            <a:r>
              <a:rPr lang="en-US" sz="3200" b="1" smtClean="0">
                <a:solidFill>
                  <a:srgbClr val="002060"/>
                </a:solidFill>
                <a:ea typeface="Roboto"/>
                <a:sym typeface="Roboto"/>
              </a:rPr>
              <a:t>. </a:t>
            </a:r>
            <a:endParaRPr lang="en-US" sz="3200" b="1" dirty="0">
              <a:solidFill>
                <a:srgbClr val="002060"/>
              </a:solidFill>
              <a:ea typeface="Roboto"/>
              <a:sym typeface="Roboto"/>
            </a:endParaRPr>
          </a:p>
          <a:p>
            <a:pPr>
              <a:buClr>
                <a:srgbClr val="0000CC"/>
              </a:buClr>
              <a:buSzPts val="4400"/>
            </a:pPr>
            <a:r>
              <a:rPr lang="en-US" sz="3200" b="1">
                <a:solidFill>
                  <a:srgbClr val="980000"/>
                </a:solidFill>
              </a:rPr>
              <a:t>GIỐNG LỢN SỬ DỤNG TRONG CHĂN NUÔI LỢN THỊT QUY MÔ VỪA VÀ NHỎ</a:t>
            </a:r>
            <a:endParaRPr lang="vi-VN" sz="3200" b="1" dirty="0">
              <a:solidFill>
                <a:srgbClr val="C00000"/>
              </a:solidFill>
              <a:ea typeface="Roboto"/>
              <a:sym typeface="Roboto"/>
            </a:endParaRPr>
          </a:p>
        </p:txBody>
      </p:sp>
      <p:sp>
        <p:nvSpPr>
          <p:cNvPr id="5" name="Google Shape;64;p1">
            <a:extLst>
              <a:ext uri="{FF2B5EF4-FFF2-40B4-BE49-F238E27FC236}">
                <a16:creationId xmlns="" xmlns:a16="http://schemas.microsoft.com/office/drawing/2014/main" id="{AE9739DA-5951-4864-8569-CEF135E8617D}"/>
              </a:ext>
            </a:extLst>
          </p:cNvPr>
          <p:cNvSpPr txBox="1">
            <a:spLocks/>
          </p:cNvSpPr>
          <p:nvPr/>
        </p:nvSpPr>
        <p:spPr>
          <a:xfrm>
            <a:off x="11100595" y="6251127"/>
            <a:ext cx="548700" cy="524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z="1100" smtClean="0"/>
              <a:pPr/>
              <a:t>2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4524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"/>
          <p:cNvSpPr/>
          <p:nvPr/>
        </p:nvSpPr>
        <p:spPr>
          <a:xfrm>
            <a:off x="4911023" y="1006892"/>
            <a:ext cx="7112656" cy="523058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spcBef>
                <a:spcPts val="1200"/>
              </a:spcBef>
              <a:buSzPts val="2400"/>
            </a:pPr>
            <a:r>
              <a:rPr lang="en-US" sz="2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lời: Nên sử dụng lợn lai, vì:</a:t>
            </a:r>
          </a:p>
          <a:p>
            <a:pPr marL="342900" indent="-342900" algn="just">
              <a:spcBef>
                <a:spcPts val="1200"/>
              </a:spcBef>
              <a:buSzPts val="2400"/>
              <a:buFont typeface="Wingdings" panose="05000000000000000000" pitchFamily="2" charset="2"/>
              <a:buChar char="ü"/>
            </a:pP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 lai sinh trưởng nhanh, thời gian nuôi </a:t>
            </a:r>
            <a:r>
              <a:rPr lang="en-US" sz="2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endParaRPr lang="en-US" sz="2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1200"/>
              </a:spcBef>
              <a:buSzPts val="2400"/>
              <a:buFont typeface="Wingdings" panose="05000000000000000000" pitchFamily="2" charset="2"/>
              <a:buChar char="ü"/>
            </a:pP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 lượng thịt đáp ứng tốt hơn cho nhu cầu xã hội (% nạc, % mỡ giắt cao</a:t>
            </a:r>
            <a:r>
              <a:rPr lang="en-US" sz="2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1200"/>
              </a:spcBef>
              <a:buSzPts val="2400"/>
              <a:buFont typeface="Wingdings" panose="05000000000000000000" pitchFamily="2" charset="2"/>
              <a:buChar char="ü"/>
            </a:pP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 tốn thức ăn/kg tăng khối lượng thấp, hiệu quả chăn nuôi cao </a:t>
            </a:r>
            <a:r>
              <a:rPr lang="en-US" sz="2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lang="en-US" sz="2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1200"/>
              </a:spcBef>
              <a:buSzPts val="2400"/>
              <a:buFont typeface="Wingdings" panose="05000000000000000000" pitchFamily="2" charset="2"/>
              <a:buChar char="ü"/>
            </a:pP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 lai có sức khỏe và khả năng thích nghi cao hơn lợn </a:t>
            </a:r>
            <a:r>
              <a:rPr lang="en-US" sz="2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thuần</a:t>
            </a:r>
            <a:endParaRPr lang="en-US" sz="2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1200"/>
              </a:spcBef>
              <a:buSzPts val="2400"/>
              <a:buFont typeface="Wingdings" panose="05000000000000000000" pitchFamily="2" charset="2"/>
              <a:buChar char="ü"/>
            </a:pP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 bán </a:t>
            </a:r>
            <a:r>
              <a:rPr lang="en-US" sz="2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 cao </a:t>
            </a: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 lợn </a:t>
            </a:r>
            <a:r>
              <a:rPr lang="en-US" sz="2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thuần</a:t>
            </a:r>
            <a:endParaRPr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64;p1">
            <a:extLst>
              <a:ext uri="{FF2B5EF4-FFF2-40B4-BE49-F238E27FC236}">
                <a16:creationId xmlns="" xmlns:a16="http://schemas.microsoft.com/office/drawing/2014/main" id="{D1109A8B-B926-43D1-BEB4-08292E2DBE23}"/>
              </a:ext>
            </a:extLst>
          </p:cNvPr>
          <p:cNvSpPr txBox="1">
            <a:spLocks/>
          </p:cNvSpPr>
          <p:nvPr/>
        </p:nvSpPr>
        <p:spPr>
          <a:xfrm>
            <a:off x="11100595" y="6251127"/>
            <a:ext cx="548700" cy="524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z="1100" smtClean="0"/>
              <a:pPr/>
              <a:t>3</a:t>
            </a:fld>
            <a:endParaRPr lang="en-US" sz="1100" dirty="0"/>
          </a:p>
        </p:txBody>
      </p:sp>
      <p:pic>
        <p:nvPicPr>
          <p:cNvPr id="16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14" y="3981988"/>
            <a:ext cx="4112898" cy="2285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Sun 2"/>
          <p:cNvSpPr/>
          <p:nvPr/>
        </p:nvSpPr>
        <p:spPr>
          <a:xfrm>
            <a:off x="0" y="139010"/>
            <a:ext cx="4804012" cy="4326341"/>
          </a:xfrm>
          <a:prstGeom prst="su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CC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Nên sử dụng loại lợn gì để nuôi thịt?</a:t>
            </a:r>
            <a:endParaRPr lang="en-US" sz="2400">
              <a:solidFill>
                <a:srgbClr val="0000CC"/>
              </a:solidFill>
              <a:latin typeface="Arial 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134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"/>
          <p:cNvSpPr txBox="1"/>
          <p:nvPr/>
        </p:nvSpPr>
        <p:spPr>
          <a:xfrm>
            <a:off x="514547" y="1354143"/>
            <a:ext cx="6049742" cy="4924385"/>
          </a:xfrm>
          <a:prstGeom prst="rect">
            <a:avLst/>
          </a:prstGeom>
          <a:solidFill>
            <a:schemeClr val="lt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">
              <a:spcBef>
                <a:spcPts val="600"/>
              </a:spcBef>
              <a:spcAft>
                <a:spcPts val="600"/>
              </a:spcAft>
              <a:buSzPts val="2400"/>
            </a:pPr>
            <a:r>
              <a:rPr lang="en-US" sz="2400" b="1">
                <a:solidFill>
                  <a:srgbClr val="C00000"/>
                </a:solidFill>
                <a:latin typeface="Arial "/>
              </a:rPr>
              <a:t>Mô </a:t>
            </a:r>
            <a:r>
              <a:rPr lang="en-US" sz="2400" b="1" dirty="0" err="1">
                <a:solidFill>
                  <a:srgbClr val="C00000"/>
                </a:solidFill>
                <a:latin typeface="Arial "/>
              </a:rPr>
              <a:t>hình</a:t>
            </a:r>
            <a:r>
              <a:rPr lang="en-US" sz="2400" b="1" dirty="0">
                <a:solidFill>
                  <a:srgbClr val="C0000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 "/>
              </a:rPr>
              <a:t>giống</a:t>
            </a:r>
            <a:r>
              <a:rPr lang="en-US" sz="2400" b="1" dirty="0">
                <a:solidFill>
                  <a:srgbClr val="C0000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 "/>
              </a:rPr>
              <a:t>lợn</a:t>
            </a:r>
            <a:r>
              <a:rPr lang="en-US" sz="2400" b="1" dirty="0">
                <a:solidFill>
                  <a:srgbClr val="C0000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 "/>
              </a:rPr>
              <a:t>hình</a:t>
            </a:r>
            <a:r>
              <a:rPr lang="en-US" sz="2400" b="1" dirty="0">
                <a:solidFill>
                  <a:srgbClr val="C0000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 "/>
              </a:rPr>
              <a:t>tháp</a:t>
            </a:r>
            <a:r>
              <a:rPr lang="en-US" sz="2400" b="1" dirty="0">
                <a:solidFill>
                  <a:srgbClr val="C00000"/>
                </a:solidFill>
                <a:latin typeface="Arial "/>
              </a:rPr>
              <a:t>:</a:t>
            </a:r>
            <a:endParaRPr sz="2400" dirty="0">
              <a:latin typeface="Arial "/>
            </a:endParaRPr>
          </a:p>
          <a:p>
            <a:pPr marL="373380" indent="-342900"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hệ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thống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giống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lợn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tốt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nhất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dễ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quản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l‎ý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chọn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tạo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giống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thuận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tiện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năng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suất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hiệu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quả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kinh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tế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cao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...</a:t>
            </a:r>
          </a:p>
          <a:p>
            <a:pPr marL="373380" indent="-342900"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Gồm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đàn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cụ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kỵ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ông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bà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bố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mẹ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đàn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Arial "/>
              </a:rPr>
              <a:t>thương</a:t>
            </a:r>
            <a:r>
              <a:rPr lang="en-US" sz="2400" b="1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Arial "/>
              </a:rPr>
              <a:t>phẩm</a:t>
            </a:r>
            <a:endParaRPr lang="en-US" sz="2400" b="1" dirty="0">
              <a:solidFill>
                <a:srgbClr val="002060"/>
              </a:solidFill>
              <a:latin typeface="Arial "/>
            </a:endParaRPr>
          </a:p>
          <a:p>
            <a:pPr marL="373380" indent="-342900"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Tiến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di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truyền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đi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từ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trên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xuống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theo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chiều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Arial "/>
              </a:rPr>
              <a:t>ngược</a:t>
            </a:r>
            <a:r>
              <a:rPr lang="en-US" sz="2400" b="1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Arial "/>
              </a:rPr>
              <a:t>lại</a:t>
            </a:r>
            <a:endParaRPr lang="en-US" sz="2400" b="1" dirty="0">
              <a:solidFill>
                <a:srgbClr val="002060"/>
              </a:solidFill>
              <a:latin typeface="Arial "/>
            </a:endParaRPr>
          </a:p>
          <a:p>
            <a:pPr marL="373380" indent="-342900"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rgbClr val="FF0000"/>
                </a:solidFill>
                <a:latin typeface="Arial "/>
              </a:rPr>
              <a:t>Lợn</a:t>
            </a:r>
            <a:r>
              <a:rPr lang="en-US" sz="2400" b="1" dirty="0">
                <a:solidFill>
                  <a:srgbClr val="FF000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 "/>
              </a:rPr>
              <a:t>thương</a:t>
            </a:r>
            <a:r>
              <a:rPr lang="en-US" sz="2400" b="1" dirty="0">
                <a:solidFill>
                  <a:srgbClr val="FF000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 "/>
              </a:rPr>
              <a:t>phẩm</a:t>
            </a:r>
            <a:r>
              <a:rPr lang="en-US" sz="2400" b="1" dirty="0">
                <a:solidFill>
                  <a:srgbClr val="FF000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 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Arial "/>
              </a:rPr>
              <a:t> ra </a:t>
            </a:r>
            <a:r>
              <a:rPr lang="en-US" sz="2400" b="1" dirty="0" err="1">
                <a:solidFill>
                  <a:srgbClr val="FF0000"/>
                </a:solidFill>
                <a:latin typeface="Arial 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 "/>
              </a:rPr>
              <a:t>đàn</a:t>
            </a:r>
            <a:r>
              <a:rPr lang="en-US" sz="2400" b="1" dirty="0">
                <a:solidFill>
                  <a:srgbClr val="FF000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 "/>
              </a:rPr>
              <a:t>bố</a:t>
            </a:r>
            <a:r>
              <a:rPr lang="en-US" sz="2400" b="1" dirty="0">
                <a:solidFill>
                  <a:srgbClr val="FF000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 "/>
              </a:rPr>
              <a:t>mẹ</a:t>
            </a:r>
            <a:r>
              <a:rPr lang="en-US" sz="2400" b="1" dirty="0">
                <a:solidFill>
                  <a:srgbClr val="FF000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 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 "/>
              </a:rPr>
              <a:t>sử</a:t>
            </a:r>
            <a:r>
              <a:rPr lang="en-US" sz="2400" b="1" dirty="0">
                <a:solidFill>
                  <a:srgbClr val="FF000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 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 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 "/>
              </a:rPr>
              <a:t>nái</a:t>
            </a:r>
            <a:r>
              <a:rPr lang="en-US" sz="2400" b="1" dirty="0">
                <a:solidFill>
                  <a:srgbClr val="FF0000"/>
                </a:solidFill>
                <a:latin typeface="Arial "/>
              </a:rPr>
              <a:t> </a:t>
            </a:r>
            <a:r>
              <a:rPr lang="en-US" sz="2400" b="1" err="1">
                <a:solidFill>
                  <a:srgbClr val="FF0000"/>
                </a:solidFill>
                <a:latin typeface="Arial "/>
              </a:rPr>
              <a:t>sinh</a:t>
            </a:r>
            <a:r>
              <a:rPr lang="en-US" sz="2400" b="1">
                <a:solidFill>
                  <a:srgbClr val="FF0000"/>
                </a:solidFill>
                <a:latin typeface="Arial 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Arial "/>
              </a:rPr>
              <a:t>sản, lợn đực giống.</a:t>
            </a:r>
            <a:endParaRPr sz="2400" dirty="0">
              <a:solidFill>
                <a:srgbClr val="FF0000"/>
              </a:solidFill>
              <a:latin typeface="Arial "/>
            </a:endParaRPr>
          </a:p>
        </p:txBody>
      </p:sp>
      <p:grpSp>
        <p:nvGrpSpPr>
          <p:cNvPr id="148" name="Google Shape;148;p11"/>
          <p:cNvGrpSpPr/>
          <p:nvPr/>
        </p:nvGrpSpPr>
        <p:grpSpPr>
          <a:xfrm>
            <a:off x="6881544" y="1444671"/>
            <a:ext cx="3058439" cy="4570056"/>
            <a:chOff x="0" y="0"/>
            <a:chExt cx="3058439" cy="4800599"/>
          </a:xfrm>
        </p:grpSpPr>
        <p:sp>
          <p:nvSpPr>
            <p:cNvPr id="149" name="Google Shape;149;p11"/>
            <p:cNvSpPr/>
            <p:nvPr/>
          </p:nvSpPr>
          <p:spPr>
            <a:xfrm>
              <a:off x="1146914" y="0"/>
              <a:ext cx="764609" cy="1200150"/>
            </a:xfrm>
            <a:prstGeom prst="trapezoid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 dirty="0">
                <a:latin typeface="Arial "/>
              </a:endParaRPr>
            </a:p>
          </p:txBody>
        </p:sp>
        <p:sp>
          <p:nvSpPr>
            <p:cNvPr id="150" name="Google Shape;150;p11"/>
            <p:cNvSpPr txBox="1"/>
            <p:nvPr/>
          </p:nvSpPr>
          <p:spPr>
            <a:xfrm>
              <a:off x="1146914" y="0"/>
              <a:ext cx="764609" cy="1200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algn="ctr">
                <a:lnSpc>
                  <a:spcPct val="90000"/>
                </a:lnSpc>
                <a:buSzPts val="2400"/>
              </a:pPr>
              <a:endParaRPr sz="2400" b="1" dirty="0">
                <a:solidFill>
                  <a:srgbClr val="C00000"/>
                </a:solidFill>
                <a:latin typeface="Arial "/>
              </a:endParaRPr>
            </a:p>
            <a:p>
              <a:pPr algn="ctr">
                <a:lnSpc>
                  <a:spcPct val="90000"/>
                </a:lnSpc>
                <a:spcBef>
                  <a:spcPts val="840"/>
                </a:spcBef>
                <a:buSzPts val="1600"/>
              </a:pPr>
              <a:r>
                <a:rPr lang="en-US" sz="1600" b="1" dirty="0">
                  <a:solidFill>
                    <a:schemeClr val="lt1"/>
                  </a:solidFill>
                  <a:latin typeface="Arial "/>
                </a:rPr>
                <a:t>GGP</a:t>
              </a:r>
              <a:endParaRPr sz="1600" b="1" dirty="0">
                <a:solidFill>
                  <a:schemeClr val="lt1"/>
                </a:solidFill>
                <a:latin typeface="Arial "/>
              </a:endParaRPr>
            </a:p>
          </p:txBody>
        </p:sp>
        <p:sp>
          <p:nvSpPr>
            <p:cNvPr id="151" name="Google Shape;151;p11"/>
            <p:cNvSpPr/>
            <p:nvPr/>
          </p:nvSpPr>
          <p:spPr>
            <a:xfrm>
              <a:off x="764609" y="1200149"/>
              <a:ext cx="1529219" cy="1200150"/>
            </a:xfrm>
            <a:prstGeom prst="trapezoid">
              <a:avLst>
                <a:gd name="adj" fmla="val 31855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 dirty="0">
                <a:latin typeface="Arial "/>
              </a:endParaRPr>
            </a:p>
          </p:txBody>
        </p:sp>
        <p:sp>
          <p:nvSpPr>
            <p:cNvPr id="152" name="Google Shape;152;p11"/>
            <p:cNvSpPr txBox="1"/>
            <p:nvPr/>
          </p:nvSpPr>
          <p:spPr>
            <a:xfrm>
              <a:off x="1032223" y="1200149"/>
              <a:ext cx="993992" cy="1200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90000"/>
                </a:lnSpc>
                <a:buSzPts val="2000"/>
              </a:pPr>
              <a:r>
                <a:rPr lang="en-US" sz="2000" b="1" dirty="0">
                  <a:solidFill>
                    <a:schemeClr val="lt1"/>
                  </a:solidFill>
                  <a:latin typeface="Arial "/>
                </a:rPr>
                <a:t>GP</a:t>
              </a:r>
              <a:endParaRPr sz="2000" b="1" dirty="0">
                <a:solidFill>
                  <a:schemeClr val="lt1"/>
                </a:solidFill>
                <a:latin typeface="Arial "/>
              </a:endParaRPr>
            </a:p>
          </p:txBody>
        </p:sp>
        <p:sp>
          <p:nvSpPr>
            <p:cNvPr id="153" name="Google Shape;153;p11"/>
            <p:cNvSpPr/>
            <p:nvPr/>
          </p:nvSpPr>
          <p:spPr>
            <a:xfrm>
              <a:off x="382304" y="2400299"/>
              <a:ext cx="2293829" cy="1200150"/>
            </a:xfrm>
            <a:prstGeom prst="trapezoid">
              <a:avLst>
                <a:gd name="adj" fmla="val 31855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 dirty="0">
                <a:latin typeface="Arial "/>
              </a:endParaRPr>
            </a:p>
          </p:txBody>
        </p:sp>
        <p:sp>
          <p:nvSpPr>
            <p:cNvPr id="154" name="Google Shape;154;p11"/>
            <p:cNvSpPr txBox="1"/>
            <p:nvPr/>
          </p:nvSpPr>
          <p:spPr>
            <a:xfrm>
              <a:off x="783724" y="2400299"/>
              <a:ext cx="1490989" cy="1200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90000"/>
                </a:lnSpc>
                <a:buSzPts val="2000"/>
              </a:pPr>
              <a:r>
                <a:rPr lang="en-US" sz="2000" b="1" dirty="0">
                  <a:solidFill>
                    <a:schemeClr val="lt1"/>
                  </a:solidFill>
                  <a:latin typeface="Arial "/>
                </a:rPr>
                <a:t>PS</a:t>
              </a:r>
              <a:endParaRPr dirty="0">
                <a:latin typeface="Arial "/>
              </a:endParaRPr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0" y="3600449"/>
              <a:ext cx="3058439" cy="1200150"/>
            </a:xfrm>
            <a:prstGeom prst="trapezoid">
              <a:avLst>
                <a:gd name="adj" fmla="val 31855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 dirty="0">
                <a:latin typeface="Arial "/>
              </a:endParaRPr>
            </a:p>
          </p:txBody>
        </p:sp>
        <p:sp>
          <p:nvSpPr>
            <p:cNvPr id="156" name="Google Shape;156;p11"/>
            <p:cNvSpPr txBox="1"/>
            <p:nvPr/>
          </p:nvSpPr>
          <p:spPr>
            <a:xfrm>
              <a:off x="535226" y="3600449"/>
              <a:ext cx="1987985" cy="1200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algn="ctr">
                <a:lnSpc>
                  <a:spcPct val="90000"/>
                </a:lnSpc>
                <a:buSzPts val="2400"/>
              </a:pPr>
              <a:r>
                <a:rPr lang="en-US" sz="2400" b="1" dirty="0">
                  <a:solidFill>
                    <a:schemeClr val="lt1"/>
                  </a:solidFill>
                  <a:latin typeface="Arial "/>
                </a:rPr>
                <a:t>Commercial</a:t>
              </a:r>
              <a:endParaRPr dirty="0">
                <a:latin typeface="Arial "/>
              </a:endParaRPr>
            </a:p>
          </p:txBody>
        </p:sp>
      </p:grpSp>
      <p:sp>
        <p:nvSpPr>
          <p:cNvPr id="157" name="Google Shape;157;p11"/>
          <p:cNvSpPr txBox="1"/>
          <p:nvPr/>
        </p:nvSpPr>
        <p:spPr>
          <a:xfrm>
            <a:off x="9103135" y="1967890"/>
            <a:ext cx="185678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800"/>
            </a:pPr>
            <a:r>
              <a:rPr lang="en-US" sz="1800" b="1" err="1">
                <a:solidFill>
                  <a:srgbClr val="002060"/>
                </a:solidFill>
                <a:latin typeface="Arial "/>
              </a:rPr>
              <a:t>Đàn</a:t>
            </a:r>
            <a:r>
              <a:rPr lang="en-US" sz="1800" b="1">
                <a:solidFill>
                  <a:srgbClr val="002060"/>
                </a:solidFill>
                <a:latin typeface="Arial "/>
              </a:rPr>
              <a:t> </a:t>
            </a:r>
            <a:r>
              <a:rPr lang="en-US" sz="1800" b="1" smtClean="0">
                <a:solidFill>
                  <a:srgbClr val="002060"/>
                </a:solidFill>
                <a:latin typeface="Arial "/>
              </a:rPr>
              <a:t>lợn cụ </a:t>
            </a:r>
            <a:r>
              <a:rPr lang="en-US" sz="1800" b="1" dirty="0" err="1">
                <a:solidFill>
                  <a:srgbClr val="002060"/>
                </a:solidFill>
                <a:latin typeface="Arial "/>
              </a:rPr>
              <a:t>kỵ</a:t>
            </a:r>
            <a:endParaRPr sz="1800" b="1" dirty="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158" name="Google Shape;158;p11"/>
          <p:cNvSpPr txBox="1"/>
          <p:nvPr/>
        </p:nvSpPr>
        <p:spPr>
          <a:xfrm>
            <a:off x="9407999" y="2955973"/>
            <a:ext cx="196694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800"/>
            </a:pPr>
            <a:r>
              <a:rPr lang="en-US" sz="1800" b="1" err="1">
                <a:solidFill>
                  <a:srgbClr val="002060"/>
                </a:solidFill>
                <a:latin typeface="Arial "/>
              </a:rPr>
              <a:t>Đàn</a:t>
            </a:r>
            <a:r>
              <a:rPr lang="en-US" sz="1800" b="1">
                <a:solidFill>
                  <a:srgbClr val="002060"/>
                </a:solidFill>
                <a:latin typeface="Arial "/>
              </a:rPr>
              <a:t> </a:t>
            </a:r>
            <a:r>
              <a:rPr lang="en-US" sz="1800" b="1" smtClean="0">
                <a:solidFill>
                  <a:srgbClr val="002060"/>
                </a:solidFill>
                <a:latin typeface="Arial "/>
              </a:rPr>
              <a:t>lợn ông </a:t>
            </a:r>
            <a:r>
              <a:rPr lang="en-US" sz="1800" b="1" dirty="0" err="1">
                <a:solidFill>
                  <a:srgbClr val="002060"/>
                </a:solidFill>
                <a:latin typeface="Arial "/>
              </a:rPr>
              <a:t>bà</a:t>
            </a:r>
            <a:endParaRPr sz="1800" b="1" dirty="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159" name="Google Shape;159;p11"/>
          <p:cNvSpPr txBox="1"/>
          <p:nvPr/>
        </p:nvSpPr>
        <p:spPr>
          <a:xfrm>
            <a:off x="9598435" y="4013681"/>
            <a:ext cx="205086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800"/>
            </a:pPr>
            <a:r>
              <a:rPr lang="en-US" sz="1800" b="1" dirty="0">
                <a:solidFill>
                  <a:srgbClr val="002060"/>
                </a:solidFill>
                <a:latin typeface="Arial "/>
              </a:rPr>
              <a:t>  </a:t>
            </a:r>
            <a:r>
              <a:rPr lang="en-US" sz="1800" b="1" err="1">
                <a:solidFill>
                  <a:srgbClr val="C00000"/>
                </a:solidFill>
                <a:latin typeface="Arial "/>
              </a:rPr>
              <a:t>Đàn</a:t>
            </a:r>
            <a:r>
              <a:rPr lang="en-US" sz="1800" b="1">
                <a:solidFill>
                  <a:srgbClr val="C00000"/>
                </a:solidFill>
                <a:latin typeface="Arial "/>
              </a:rPr>
              <a:t> </a:t>
            </a:r>
            <a:r>
              <a:rPr lang="en-US" sz="1800" b="1" smtClean="0">
                <a:solidFill>
                  <a:srgbClr val="C00000"/>
                </a:solidFill>
                <a:latin typeface="Arial "/>
              </a:rPr>
              <a:t>lợn bố </a:t>
            </a:r>
            <a:r>
              <a:rPr lang="en-US" sz="1800" b="1" dirty="0" err="1">
                <a:solidFill>
                  <a:srgbClr val="C00000"/>
                </a:solidFill>
                <a:latin typeface="Arial "/>
              </a:rPr>
              <a:t>mẹ</a:t>
            </a:r>
            <a:endParaRPr sz="1800" b="1" dirty="0">
              <a:solidFill>
                <a:srgbClr val="C00000"/>
              </a:solidFill>
              <a:latin typeface="Arial "/>
            </a:endParaRPr>
          </a:p>
        </p:txBody>
      </p:sp>
      <p:sp>
        <p:nvSpPr>
          <p:cNvPr id="160" name="Google Shape;160;p11"/>
          <p:cNvSpPr txBox="1"/>
          <p:nvPr/>
        </p:nvSpPr>
        <p:spPr>
          <a:xfrm>
            <a:off x="9939983" y="5090628"/>
            <a:ext cx="2140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800"/>
            </a:pPr>
            <a:r>
              <a:rPr lang="en-US" sz="1800" b="1" err="1">
                <a:solidFill>
                  <a:srgbClr val="002060"/>
                </a:solidFill>
                <a:latin typeface="Arial "/>
              </a:rPr>
              <a:t>Đàn</a:t>
            </a:r>
            <a:r>
              <a:rPr lang="en-US" sz="1800" b="1">
                <a:solidFill>
                  <a:srgbClr val="002060"/>
                </a:solidFill>
                <a:latin typeface="Arial "/>
              </a:rPr>
              <a:t> </a:t>
            </a:r>
            <a:r>
              <a:rPr lang="en-US" sz="1800" b="1" smtClean="0">
                <a:solidFill>
                  <a:srgbClr val="002060"/>
                </a:solidFill>
                <a:latin typeface="Arial "/>
              </a:rPr>
              <a:t>lợn thương</a:t>
            </a:r>
            <a:endParaRPr sz="1800" b="1" dirty="0">
              <a:solidFill>
                <a:srgbClr val="002060"/>
              </a:solidFill>
              <a:latin typeface="Arial "/>
            </a:endParaRPr>
          </a:p>
          <a:p>
            <a:pPr algn="ctr">
              <a:buSzPts val="1800"/>
            </a:pPr>
            <a:r>
              <a:rPr lang="en-US" sz="1800" b="1" dirty="0" err="1">
                <a:solidFill>
                  <a:srgbClr val="002060"/>
                </a:solidFill>
                <a:latin typeface="Arial "/>
              </a:rPr>
              <a:t>phẩm</a:t>
            </a:r>
            <a:endParaRPr sz="1800" b="1" dirty="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18" name="Google Shape;64;p1">
            <a:extLst>
              <a:ext uri="{FF2B5EF4-FFF2-40B4-BE49-F238E27FC236}">
                <a16:creationId xmlns="" xmlns:a16="http://schemas.microsoft.com/office/drawing/2014/main" id="{4A82B942-E1D0-4B7E-AFCF-833C00A4D2E4}"/>
              </a:ext>
            </a:extLst>
          </p:cNvPr>
          <p:cNvSpPr txBox="1">
            <a:spLocks/>
          </p:cNvSpPr>
          <p:nvPr/>
        </p:nvSpPr>
        <p:spPr>
          <a:xfrm>
            <a:off x="11100595" y="6251127"/>
            <a:ext cx="548700" cy="524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z="1100" smtClean="0"/>
              <a:pPr/>
              <a:t>4</a:t>
            </a:fld>
            <a:endParaRPr lang="en-US" sz="1100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659EF77-6C1F-4324-A3F0-1BFF86F76DB2}"/>
              </a:ext>
            </a:extLst>
          </p:cNvPr>
          <p:cNvSpPr/>
          <p:nvPr/>
        </p:nvSpPr>
        <p:spPr>
          <a:xfrm>
            <a:off x="355109" y="269192"/>
            <a:ext cx="70616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buSzPts val="2000"/>
            </a:pPr>
            <a:r>
              <a:rPr lang="vi-VN" sz="2200" b="1">
                <a:solidFill>
                  <a:schemeClr val="bg1"/>
                </a:solidFill>
                <a:latin typeface="Arial "/>
                <a:ea typeface="Roboto"/>
              </a:rPr>
              <a:t>1. MÔ HÌNH QUẢN LÝ GIỐNG LỢN</a:t>
            </a:r>
            <a:endParaRPr lang="vi-VN" sz="2200" b="1" dirty="0">
              <a:solidFill>
                <a:schemeClr val="bg1"/>
              </a:solidFill>
              <a:latin typeface="Arial "/>
              <a:ea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48146" y="2006931"/>
            <a:ext cx="10925298" cy="3384466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vi-VN" sz="2400" b="1">
                <a:solidFill>
                  <a:srgbClr val="C00000"/>
                </a:solidFill>
              </a:rPr>
              <a:t>Chủ đề thảo luận:</a:t>
            </a:r>
            <a:r>
              <a:rPr lang="vi-VN" sz="2400" b="1">
                <a:solidFill>
                  <a:srgbClr val="002060"/>
                </a:solidFill>
              </a:rPr>
              <a:t/>
            </a:r>
            <a:br>
              <a:rPr lang="vi-VN" sz="2400" b="1">
                <a:solidFill>
                  <a:srgbClr val="002060"/>
                </a:solidFill>
              </a:rPr>
            </a:br>
            <a:r>
              <a:rPr lang="vi-VN" sz="2400" b="1">
                <a:solidFill>
                  <a:srgbClr val="002060"/>
                </a:solidFill>
              </a:rPr>
              <a:t>Trong cơ sở chăn nuôi lợn </a:t>
            </a:r>
            <a:r>
              <a:rPr lang="vi-VN" sz="2400" b="1">
                <a:solidFill>
                  <a:srgbClr val="C00000"/>
                </a:solidFill>
              </a:rPr>
              <a:t>bố mẹ sinh sản: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>
                <a:solidFill>
                  <a:srgbClr val="002060"/>
                </a:solidFill>
              </a:rPr>
              <a:t>S</a:t>
            </a:r>
            <a:r>
              <a:rPr lang="vi-VN" sz="2400" b="1">
                <a:solidFill>
                  <a:srgbClr val="002060"/>
                </a:solidFill>
              </a:rPr>
              <a:t>ử dụng giống lợn nào để làm đực giống </a:t>
            </a:r>
            <a:r>
              <a:rPr lang="vi-VN" sz="2400" b="1" smtClean="0">
                <a:solidFill>
                  <a:srgbClr val="002060"/>
                </a:solidFill>
              </a:rPr>
              <a:t>(đực </a:t>
            </a:r>
            <a:r>
              <a:rPr lang="vi-VN" sz="2400" b="1">
                <a:solidFill>
                  <a:srgbClr val="002060"/>
                </a:solidFill>
              </a:rPr>
              <a:t>cuối cùng)?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2400" b="1">
                <a:solidFill>
                  <a:srgbClr val="002060"/>
                </a:solidFill>
              </a:rPr>
              <a:t>Sử dụng giống lợn nào để làm lợn nái?</a:t>
            </a:r>
          </a:p>
        </p:txBody>
      </p:sp>
    </p:spTree>
    <p:extLst>
      <p:ext uri="{BB962C8B-B14F-4D97-AF65-F5344CB8AC3E}">
        <p14:creationId xmlns:p14="http://schemas.microsoft.com/office/powerpoint/2010/main" val="19040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/>
          <p:nvPr/>
        </p:nvSpPr>
        <p:spPr>
          <a:xfrm>
            <a:off x="300252" y="1695749"/>
            <a:ext cx="5153790" cy="3170058"/>
          </a:xfrm>
          <a:prstGeom prst="rect">
            <a:avLst/>
          </a:prstGeom>
          <a:noFill/>
          <a:ln w="9525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SzPts val="2400"/>
            </a:pPr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Trại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chăn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nuôi thịt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SzPts val="2400"/>
            </a:pPr>
            <a:r>
              <a:rPr lang="en-US" sz="2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Lợn </a:t>
            </a:r>
            <a:r>
              <a:rPr lang="en-US" sz="20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 (đực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SzPts val="2400"/>
              <a:buFont typeface="Wingdings" panose="05000000000000000000" pitchFamily="2" charset="2"/>
              <a:buChar char="ü"/>
            </a:pP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khả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trưởng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tỷ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nạc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tốn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thức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1kg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khối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lượng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thấp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SzPts val="2400"/>
              <a:buFont typeface="Wingdings" panose="05000000000000000000" pitchFamily="2" charset="2"/>
              <a:buChar char="ü"/>
            </a:pP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Duroc,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Pietrain</a:t>
            </a:r>
            <a:r>
              <a:rPr lang="en-US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PiDu...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8" name="Google Shape;16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7960" y="1306060"/>
            <a:ext cx="3860206" cy="218889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0" name="Google Shape;170;p12"/>
          <p:cNvSpPr/>
          <p:nvPr/>
        </p:nvSpPr>
        <p:spPr>
          <a:xfrm>
            <a:off x="5602310" y="3734873"/>
            <a:ext cx="6352002" cy="26575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50000"/>
              </a:lnSpc>
              <a:buSzPts val="2000"/>
            </a:pPr>
            <a:r>
              <a:rPr lang="en-US" sz="2000" b="1" dirty="0" err="1">
                <a:solidFill>
                  <a:srgbClr val="C00000"/>
                </a:solidFill>
                <a:latin typeface="Arial "/>
              </a:rPr>
              <a:t>Lợn</a:t>
            </a:r>
            <a:r>
              <a:rPr lang="en-US" sz="2000" b="1" dirty="0">
                <a:solidFill>
                  <a:srgbClr val="C00000"/>
                </a:solidFill>
                <a:latin typeface="Arial 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 "/>
              </a:rPr>
              <a:t>đực</a:t>
            </a:r>
            <a:r>
              <a:rPr lang="en-US" sz="2000" b="1" dirty="0">
                <a:solidFill>
                  <a:srgbClr val="C00000"/>
                </a:solidFill>
                <a:latin typeface="Arial 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 "/>
              </a:rPr>
              <a:t>giống</a:t>
            </a:r>
            <a:r>
              <a:rPr lang="en-US" sz="2000" b="1" dirty="0">
                <a:solidFill>
                  <a:srgbClr val="C00000"/>
                </a:solidFill>
                <a:latin typeface="Arial 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 "/>
              </a:rPr>
              <a:t>Duroc</a:t>
            </a:r>
            <a:r>
              <a:rPr lang="en-US" sz="2000" b="1" dirty="0">
                <a:solidFill>
                  <a:srgbClr val="C00000"/>
                </a:solidFill>
                <a:latin typeface="Arial "/>
              </a:rPr>
              <a:t>:</a:t>
            </a:r>
            <a:endParaRPr sz="2000" b="1" dirty="0">
              <a:solidFill>
                <a:srgbClr val="C00000"/>
              </a:solidFill>
              <a:latin typeface="Arial "/>
            </a:endParaRPr>
          </a:p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SzPts val="2000"/>
              <a:buFont typeface="Wingdings" panose="05000000000000000000" pitchFamily="2" charset="2"/>
              <a:buChar char="ü"/>
            </a:pPr>
            <a:r>
              <a:rPr lang="en-US" sz="2000" b="1" err="1">
                <a:solidFill>
                  <a:srgbClr val="002060"/>
                </a:solidFill>
                <a:latin typeface="Arial "/>
              </a:rPr>
              <a:t>Tăng</a:t>
            </a:r>
            <a:r>
              <a:rPr lang="en-US" sz="2000" b="1">
                <a:solidFill>
                  <a:srgbClr val="002060"/>
                </a:solidFill>
                <a:latin typeface="Arial "/>
              </a:rPr>
              <a:t> </a:t>
            </a:r>
            <a:r>
              <a:rPr lang="en-US" sz="2000" b="1" smtClean="0">
                <a:solidFill>
                  <a:srgbClr val="002060"/>
                </a:solidFill>
                <a:latin typeface="Arial "/>
              </a:rPr>
              <a:t>khối lượng giai đoạn 30-100 kg </a:t>
            </a:r>
            <a:r>
              <a:rPr lang="en-US" sz="2000" b="1" dirty="0">
                <a:solidFill>
                  <a:srgbClr val="002060"/>
                </a:solidFill>
                <a:latin typeface="Arial "/>
              </a:rPr>
              <a:t>&gt; </a:t>
            </a:r>
            <a:r>
              <a:rPr lang="en-US" sz="2000" b="1">
                <a:solidFill>
                  <a:srgbClr val="002060"/>
                </a:solidFill>
                <a:latin typeface="Arial "/>
              </a:rPr>
              <a:t>950 </a:t>
            </a:r>
            <a:r>
              <a:rPr lang="en-US" sz="2000" b="1" smtClean="0">
                <a:solidFill>
                  <a:srgbClr val="002060"/>
                </a:solidFill>
                <a:latin typeface="Arial "/>
              </a:rPr>
              <a:t>g/con/ngày</a:t>
            </a:r>
            <a:endParaRPr sz="2000" dirty="0">
              <a:latin typeface="Arial "/>
            </a:endParaRPr>
          </a:p>
          <a:p>
            <a:pPr marL="342900" indent="-342900" algn="just">
              <a:lnSpc>
                <a:spcPct val="150000"/>
              </a:lnSpc>
              <a:buClr>
                <a:srgbClr val="002060"/>
              </a:buClr>
              <a:buSzPts val="2000"/>
              <a:buFont typeface="Wingdings" panose="05000000000000000000" pitchFamily="2" charset="2"/>
              <a:buChar char="ü"/>
            </a:pPr>
            <a:r>
              <a:rPr lang="en-US" sz="2000" b="1" dirty="0" err="1">
                <a:solidFill>
                  <a:srgbClr val="002060"/>
                </a:solidFill>
                <a:latin typeface="Arial "/>
              </a:rPr>
              <a:t>Độ</a:t>
            </a:r>
            <a:r>
              <a:rPr lang="en-US" sz="20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 "/>
              </a:rPr>
              <a:t>dày</a:t>
            </a:r>
            <a:r>
              <a:rPr lang="en-US" sz="20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 "/>
              </a:rPr>
              <a:t>mỡ</a:t>
            </a:r>
            <a:r>
              <a:rPr lang="en-US" sz="20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000" b="1" err="1">
                <a:solidFill>
                  <a:srgbClr val="002060"/>
                </a:solidFill>
                <a:latin typeface="Arial "/>
              </a:rPr>
              <a:t>lưng</a:t>
            </a:r>
            <a:r>
              <a:rPr lang="en-US" sz="2000" b="1">
                <a:solidFill>
                  <a:srgbClr val="002060"/>
                </a:solidFill>
                <a:latin typeface="Arial "/>
              </a:rPr>
              <a:t> tại vị trí P</a:t>
            </a:r>
            <a:r>
              <a:rPr lang="en-US" sz="2000" b="1" baseline="-25000">
                <a:solidFill>
                  <a:srgbClr val="002060"/>
                </a:solidFill>
                <a:latin typeface="Arial "/>
              </a:rPr>
              <a:t>2</a:t>
            </a:r>
            <a:r>
              <a:rPr lang="en-US" sz="2000" b="1">
                <a:solidFill>
                  <a:srgbClr val="002060"/>
                </a:solidFill>
                <a:latin typeface="Arial "/>
              </a:rPr>
              <a:t> &lt; 10,2 </a:t>
            </a:r>
            <a:r>
              <a:rPr lang="en-US" sz="2000" b="1" smtClean="0">
                <a:solidFill>
                  <a:srgbClr val="002060"/>
                </a:solidFill>
                <a:latin typeface="Arial "/>
              </a:rPr>
              <a:t>mm </a:t>
            </a:r>
            <a:endParaRPr sz="2000" dirty="0">
              <a:latin typeface="Arial "/>
            </a:endParaRPr>
          </a:p>
          <a:p>
            <a:pPr marL="342900" indent="-342900" algn="just">
              <a:lnSpc>
                <a:spcPct val="150000"/>
              </a:lnSpc>
              <a:buClr>
                <a:srgbClr val="002060"/>
              </a:buClr>
              <a:buSzPts val="2000"/>
              <a:buFont typeface="Wingdings" panose="05000000000000000000" pitchFamily="2" charset="2"/>
              <a:buChar char="ü"/>
            </a:pPr>
            <a:r>
              <a:rPr lang="en-US" sz="2000" b="1" dirty="0" err="1">
                <a:solidFill>
                  <a:srgbClr val="002060"/>
                </a:solidFill>
                <a:latin typeface="Arial "/>
              </a:rPr>
              <a:t>Tiêu</a:t>
            </a:r>
            <a:r>
              <a:rPr lang="en-US" sz="20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 "/>
              </a:rPr>
              <a:t>tốn</a:t>
            </a:r>
            <a:r>
              <a:rPr lang="en-US" sz="20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 "/>
              </a:rPr>
              <a:t>thức</a:t>
            </a:r>
            <a:r>
              <a:rPr lang="en-US" sz="20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 "/>
              </a:rPr>
              <a:t>ăn</a:t>
            </a:r>
            <a:r>
              <a:rPr lang="en-US" sz="2000" b="1" dirty="0">
                <a:solidFill>
                  <a:srgbClr val="002060"/>
                </a:solidFill>
                <a:latin typeface="Arial "/>
              </a:rPr>
              <a:t>/kg </a:t>
            </a:r>
            <a:r>
              <a:rPr lang="en-US" sz="2000" b="1" dirty="0" err="1">
                <a:solidFill>
                  <a:srgbClr val="002060"/>
                </a:solidFill>
                <a:latin typeface="Arial "/>
              </a:rPr>
              <a:t>tăng</a:t>
            </a:r>
            <a:r>
              <a:rPr lang="en-US" sz="20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 "/>
              </a:rPr>
              <a:t>khối</a:t>
            </a:r>
            <a:r>
              <a:rPr lang="en-US" sz="20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000" b="1" err="1">
                <a:solidFill>
                  <a:srgbClr val="002060"/>
                </a:solidFill>
                <a:latin typeface="Arial "/>
              </a:rPr>
              <a:t>lượng</a:t>
            </a:r>
            <a:r>
              <a:rPr lang="en-US" sz="2000" b="1">
                <a:solidFill>
                  <a:srgbClr val="002060"/>
                </a:solidFill>
                <a:latin typeface="Arial "/>
              </a:rPr>
              <a:t> &lt;2,4 </a:t>
            </a:r>
            <a:r>
              <a:rPr lang="en-US" sz="2000" b="1" smtClean="0">
                <a:solidFill>
                  <a:srgbClr val="002060"/>
                </a:solidFill>
                <a:latin typeface="Arial "/>
              </a:rPr>
              <a:t>kg</a:t>
            </a:r>
            <a:endParaRPr sz="2000" dirty="0">
              <a:latin typeface="Arial "/>
            </a:endParaRPr>
          </a:p>
          <a:p>
            <a:pPr marL="342900" indent="-342900" algn="just">
              <a:lnSpc>
                <a:spcPct val="150000"/>
              </a:lnSpc>
              <a:buClr>
                <a:srgbClr val="002060"/>
              </a:buClr>
              <a:buSzPts val="2000"/>
              <a:buFont typeface="Wingdings" panose="05000000000000000000" pitchFamily="2" charset="2"/>
              <a:buChar char="ü"/>
            </a:pPr>
            <a:r>
              <a:rPr lang="en-US" sz="2000" b="1" dirty="0" err="1">
                <a:solidFill>
                  <a:srgbClr val="002060"/>
                </a:solidFill>
                <a:latin typeface="Arial "/>
              </a:rPr>
              <a:t>Tỷ</a:t>
            </a:r>
            <a:r>
              <a:rPr lang="en-US" sz="20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 "/>
              </a:rPr>
              <a:t>lệ</a:t>
            </a:r>
            <a:r>
              <a:rPr lang="en-US" sz="20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 "/>
              </a:rPr>
              <a:t>mỡ</a:t>
            </a:r>
            <a:r>
              <a:rPr lang="en-US" sz="20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 "/>
              </a:rPr>
              <a:t>giắt</a:t>
            </a:r>
            <a:r>
              <a:rPr lang="en-US" sz="2000" b="1" dirty="0">
                <a:solidFill>
                  <a:srgbClr val="002060"/>
                </a:solidFill>
                <a:latin typeface="Arial "/>
              </a:rPr>
              <a:t> ≥ 3,5%.</a:t>
            </a:r>
            <a:endParaRPr sz="2000" b="1" dirty="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7" name="Google Shape;64;p1">
            <a:extLst>
              <a:ext uri="{FF2B5EF4-FFF2-40B4-BE49-F238E27FC236}">
                <a16:creationId xmlns="" xmlns:a16="http://schemas.microsoft.com/office/drawing/2014/main" id="{40A9D1C4-853D-40F1-AC2A-0BAB8395DFB4}"/>
              </a:ext>
            </a:extLst>
          </p:cNvPr>
          <p:cNvSpPr txBox="1">
            <a:spLocks/>
          </p:cNvSpPr>
          <p:nvPr/>
        </p:nvSpPr>
        <p:spPr>
          <a:xfrm>
            <a:off x="11100595" y="6251127"/>
            <a:ext cx="548700" cy="524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z="1100" smtClean="0"/>
              <a:pPr/>
              <a:t>6</a:t>
            </a:fld>
            <a:endParaRPr lang="en-US" sz="110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5072EEA-B598-4E00-9986-3CE2C4064EAA}"/>
              </a:ext>
            </a:extLst>
          </p:cNvPr>
          <p:cNvSpPr/>
          <p:nvPr/>
        </p:nvSpPr>
        <p:spPr>
          <a:xfrm>
            <a:off x="412930" y="244864"/>
            <a:ext cx="7061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buSzPts val="2000"/>
            </a:pPr>
            <a:r>
              <a:rPr lang="vi-VN" sz="2400" b="1">
                <a:solidFill>
                  <a:schemeClr val="bg1"/>
                </a:solidFill>
                <a:latin typeface="Arial "/>
                <a:ea typeface="Roboto"/>
              </a:rPr>
              <a:t>2. ĐÀN GIỐNG BỐ MẸ </a:t>
            </a:r>
            <a:endParaRPr lang="vi-VN" sz="2400" b="1" dirty="0">
              <a:solidFill>
                <a:schemeClr val="bg1"/>
              </a:solidFill>
              <a:latin typeface="Arial "/>
              <a:ea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7688" y="1805049"/>
            <a:ext cx="4737857" cy="349383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8" name="Google Shape;178;p13"/>
          <p:cNvSpPr/>
          <p:nvPr/>
        </p:nvSpPr>
        <p:spPr>
          <a:xfrm>
            <a:off x="471654" y="2189823"/>
            <a:ext cx="5942210" cy="327282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50000"/>
              </a:lnSpc>
              <a:buSzPts val="2800"/>
            </a:pPr>
            <a:r>
              <a:rPr lang="en-US" sz="2400" b="1" dirty="0" err="1">
                <a:solidFill>
                  <a:srgbClr val="C0000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Lợn</a:t>
            </a:r>
            <a:r>
              <a:rPr lang="en-US" sz="2400" b="1" dirty="0">
                <a:solidFill>
                  <a:srgbClr val="C0000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đực</a:t>
            </a:r>
            <a:r>
              <a:rPr lang="en-US" sz="2400" b="1" dirty="0">
                <a:solidFill>
                  <a:srgbClr val="C0000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400" b="1" err="1">
                <a:solidFill>
                  <a:srgbClr val="C0000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giống</a:t>
            </a:r>
            <a:r>
              <a:rPr lang="en-US" sz="2400" b="1">
                <a:solidFill>
                  <a:srgbClr val="C0000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 Pietrain:</a:t>
            </a:r>
            <a:endParaRPr sz="2400" dirty="0">
              <a:latin typeface="Arial "/>
            </a:endParaRPr>
          </a:p>
          <a:p>
            <a:pPr marL="457200" indent="-457200" algn="just">
              <a:lnSpc>
                <a:spcPct val="150000"/>
              </a:lnSpc>
              <a:buClr>
                <a:srgbClr val="002060"/>
              </a:buClr>
              <a:buSzPts val="2800"/>
              <a:buFont typeface="Wingdings" pitchFamily="2" charset="2"/>
              <a:buChar char="ü"/>
            </a:pPr>
            <a:r>
              <a:rPr lang="en-US" sz="2400" b="1" err="1">
                <a:solidFill>
                  <a:srgbClr val="00206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Tăng</a:t>
            </a:r>
            <a:r>
              <a:rPr lang="en-US" sz="2400" b="1">
                <a:solidFill>
                  <a:srgbClr val="00206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khối lượng giai đoạn 30-100 kg </a:t>
            </a:r>
            <a:r>
              <a:rPr lang="en-US" sz="2400" b="1" dirty="0">
                <a:solidFill>
                  <a:srgbClr val="00206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&gt; </a:t>
            </a:r>
            <a:r>
              <a:rPr lang="en-US" sz="2400" b="1">
                <a:solidFill>
                  <a:srgbClr val="00206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730 </a:t>
            </a:r>
            <a:r>
              <a:rPr lang="en-US" sz="2400" b="1" smtClean="0">
                <a:solidFill>
                  <a:srgbClr val="00206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g/con/ngày</a:t>
            </a:r>
            <a:endParaRPr sz="2400" dirty="0">
              <a:latin typeface="Arial "/>
            </a:endParaRPr>
          </a:p>
          <a:p>
            <a:pPr marL="457200" indent="-457200" algn="just">
              <a:lnSpc>
                <a:spcPct val="150000"/>
              </a:lnSpc>
              <a:buClr>
                <a:srgbClr val="002060"/>
              </a:buClr>
              <a:buSzPts val="2800"/>
              <a:buFont typeface="Wingdings" pitchFamily="2" charset="2"/>
              <a:buChar char="ü"/>
            </a:pPr>
            <a:r>
              <a:rPr lang="en-US" sz="2400" b="1" dirty="0" err="1">
                <a:solidFill>
                  <a:srgbClr val="00206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Độ</a:t>
            </a:r>
            <a:r>
              <a:rPr lang="en-US" sz="2400" b="1" dirty="0">
                <a:solidFill>
                  <a:srgbClr val="00206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dày</a:t>
            </a:r>
            <a:r>
              <a:rPr lang="en-US" sz="2400" b="1" dirty="0">
                <a:solidFill>
                  <a:srgbClr val="00206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mỡ</a:t>
            </a:r>
            <a:r>
              <a:rPr lang="en-US" sz="2400" b="1" dirty="0">
                <a:solidFill>
                  <a:srgbClr val="00206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lưng</a:t>
            </a:r>
            <a:r>
              <a:rPr lang="en-US" sz="2400" b="1">
                <a:solidFill>
                  <a:srgbClr val="00206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  tại P</a:t>
            </a:r>
            <a:r>
              <a:rPr lang="en-US" sz="2400" b="1" baseline="-25000">
                <a:solidFill>
                  <a:srgbClr val="00206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2</a:t>
            </a:r>
            <a:r>
              <a:rPr lang="en-US" sz="2400" b="1">
                <a:solidFill>
                  <a:srgbClr val="00206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 &lt; 10,2 </a:t>
            </a:r>
            <a:r>
              <a:rPr lang="en-US" sz="2400" b="1" smtClean="0">
                <a:solidFill>
                  <a:srgbClr val="00206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mm</a:t>
            </a:r>
            <a:endParaRPr sz="2400" dirty="0">
              <a:latin typeface="Arial "/>
            </a:endParaRPr>
          </a:p>
          <a:p>
            <a:pPr marL="457200" indent="-457200" algn="just">
              <a:lnSpc>
                <a:spcPct val="150000"/>
              </a:lnSpc>
              <a:buClr>
                <a:srgbClr val="002060"/>
              </a:buClr>
              <a:buSzPts val="2800"/>
              <a:buFont typeface="Wingdings" pitchFamily="2" charset="2"/>
              <a:buChar char="ü"/>
            </a:pPr>
            <a:r>
              <a:rPr lang="en-US" sz="2400" b="1" dirty="0" err="1">
                <a:solidFill>
                  <a:srgbClr val="00206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Tiêu</a:t>
            </a:r>
            <a:r>
              <a:rPr lang="en-US" sz="2400" b="1" dirty="0">
                <a:solidFill>
                  <a:srgbClr val="00206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tốn</a:t>
            </a:r>
            <a:r>
              <a:rPr lang="en-US" sz="2400" b="1" dirty="0">
                <a:solidFill>
                  <a:srgbClr val="00206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thức</a:t>
            </a:r>
            <a:r>
              <a:rPr lang="en-US" sz="2400" b="1">
                <a:solidFill>
                  <a:srgbClr val="00206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ăn/kg </a:t>
            </a:r>
            <a:r>
              <a:rPr lang="en-US" sz="2400" b="1" dirty="0" err="1">
                <a:solidFill>
                  <a:srgbClr val="00206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tăng</a:t>
            </a:r>
            <a:r>
              <a:rPr lang="en-US" sz="2400" b="1" dirty="0">
                <a:solidFill>
                  <a:srgbClr val="00206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khối</a:t>
            </a:r>
            <a:r>
              <a:rPr lang="en-US" sz="2400" b="1" dirty="0">
                <a:solidFill>
                  <a:srgbClr val="00206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lượng</a:t>
            </a:r>
            <a:r>
              <a:rPr lang="en-US" sz="2400" b="1" dirty="0">
                <a:solidFill>
                  <a:srgbClr val="00206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 &lt; 2,4 kg.</a:t>
            </a:r>
            <a:endParaRPr sz="2400" b="1" dirty="0">
              <a:solidFill>
                <a:srgbClr val="002060"/>
              </a:solidFill>
              <a:latin typeface="Arial 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Google Shape;64;p1">
            <a:extLst>
              <a:ext uri="{FF2B5EF4-FFF2-40B4-BE49-F238E27FC236}">
                <a16:creationId xmlns="" xmlns:a16="http://schemas.microsoft.com/office/drawing/2014/main" id="{26DF9619-C869-4A98-A257-E9D594E6731F}"/>
              </a:ext>
            </a:extLst>
          </p:cNvPr>
          <p:cNvSpPr txBox="1">
            <a:spLocks/>
          </p:cNvSpPr>
          <p:nvPr/>
        </p:nvSpPr>
        <p:spPr>
          <a:xfrm>
            <a:off x="11100595" y="6251127"/>
            <a:ext cx="548700" cy="524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z="1100" smtClean="0"/>
              <a:pPr/>
              <a:t>7</a:t>
            </a:fld>
            <a:endParaRPr lang="en-US" sz="110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63ACE31-7BE4-48C8-9755-C773E652413A}"/>
              </a:ext>
            </a:extLst>
          </p:cNvPr>
          <p:cNvSpPr/>
          <p:nvPr/>
        </p:nvSpPr>
        <p:spPr>
          <a:xfrm>
            <a:off x="471654" y="249767"/>
            <a:ext cx="7061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buSzPts val="2000"/>
            </a:pPr>
            <a:r>
              <a:rPr lang="vi-VN" sz="2400" b="1">
                <a:solidFill>
                  <a:schemeClr val="bg1"/>
                </a:solidFill>
                <a:latin typeface="Arial "/>
                <a:ea typeface="Roboto"/>
              </a:rPr>
              <a:t>2. ĐÀN GIỐNG BỐ MẸ </a:t>
            </a:r>
            <a:endParaRPr lang="vi-VN" sz="2400" b="1" dirty="0">
              <a:solidFill>
                <a:schemeClr val="bg1"/>
              </a:solidFill>
              <a:latin typeface="Arial "/>
              <a:ea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"/>
          <p:cNvSpPr txBox="1"/>
          <p:nvPr/>
        </p:nvSpPr>
        <p:spPr>
          <a:xfrm>
            <a:off x="4239450" y="5817203"/>
            <a:ext cx="31242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400"/>
            </a:pPr>
            <a:r>
              <a:rPr lang="en-US" sz="2400" b="1" dirty="0" err="1">
                <a:solidFill>
                  <a:srgbClr val="C00000"/>
                </a:solidFill>
                <a:latin typeface="Arial "/>
              </a:rPr>
              <a:t>Lợn</a:t>
            </a:r>
            <a:r>
              <a:rPr lang="en-US" sz="2400" b="1" dirty="0">
                <a:solidFill>
                  <a:srgbClr val="C0000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 "/>
              </a:rPr>
              <a:t>đực</a:t>
            </a:r>
            <a:r>
              <a:rPr lang="en-US" sz="2400" b="1" dirty="0">
                <a:solidFill>
                  <a:srgbClr val="C00000"/>
                </a:solidFill>
                <a:latin typeface="Arial "/>
              </a:rPr>
              <a:t> </a:t>
            </a:r>
            <a:r>
              <a:rPr lang="en-US" sz="2400" b="1" err="1">
                <a:solidFill>
                  <a:srgbClr val="C00000"/>
                </a:solidFill>
                <a:latin typeface="Arial "/>
              </a:rPr>
              <a:t>lai</a:t>
            </a:r>
            <a:r>
              <a:rPr lang="en-US" sz="2400" b="1">
                <a:solidFill>
                  <a:srgbClr val="C00000"/>
                </a:solidFill>
                <a:latin typeface="Arial "/>
              </a:rPr>
              <a:t> </a:t>
            </a:r>
            <a:r>
              <a:rPr lang="en-US" sz="2400" b="1" smtClean="0">
                <a:solidFill>
                  <a:srgbClr val="C00000"/>
                </a:solidFill>
                <a:latin typeface="Arial "/>
              </a:rPr>
              <a:t>PiDu</a:t>
            </a:r>
            <a:endParaRPr sz="2400" b="1" dirty="0">
              <a:solidFill>
                <a:srgbClr val="C00000"/>
              </a:solidFill>
              <a:latin typeface="Arial "/>
            </a:endParaRPr>
          </a:p>
        </p:txBody>
      </p:sp>
      <p:sp>
        <p:nvSpPr>
          <p:cNvPr id="11" name="Google Shape;64;p1">
            <a:extLst>
              <a:ext uri="{FF2B5EF4-FFF2-40B4-BE49-F238E27FC236}">
                <a16:creationId xmlns="" xmlns:a16="http://schemas.microsoft.com/office/drawing/2014/main" id="{DA3F21CE-67A4-4B65-89BC-D33BF23ACD4F}"/>
              </a:ext>
            </a:extLst>
          </p:cNvPr>
          <p:cNvSpPr txBox="1">
            <a:spLocks/>
          </p:cNvSpPr>
          <p:nvPr/>
        </p:nvSpPr>
        <p:spPr>
          <a:xfrm>
            <a:off x="11100595" y="6251127"/>
            <a:ext cx="548700" cy="524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z="1100" smtClean="0"/>
              <a:pPr/>
              <a:t>8</a:t>
            </a:fld>
            <a:endParaRPr lang="en-US" sz="11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FCB8797-C411-462E-9D62-8A368125A419}"/>
              </a:ext>
            </a:extLst>
          </p:cNvPr>
          <p:cNvSpPr/>
          <p:nvPr/>
        </p:nvSpPr>
        <p:spPr>
          <a:xfrm>
            <a:off x="869941" y="295855"/>
            <a:ext cx="7061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buSzPts val="2000"/>
            </a:pPr>
            <a:r>
              <a:rPr lang="vi-VN" sz="2400" b="1">
                <a:solidFill>
                  <a:schemeClr val="bg1"/>
                </a:solidFill>
                <a:latin typeface="Arial "/>
                <a:ea typeface="Roboto"/>
              </a:rPr>
              <a:t>2. ĐÀN GIỐNG BỐ MẸ </a:t>
            </a:r>
            <a:endParaRPr lang="vi-VN" sz="2400" b="1" dirty="0">
              <a:solidFill>
                <a:schemeClr val="bg1"/>
              </a:solidFill>
              <a:latin typeface="Arial "/>
              <a:ea typeface="Robot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624" y="1596980"/>
            <a:ext cx="6891628" cy="38765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"/>
          <p:cNvSpPr txBox="1"/>
          <p:nvPr/>
        </p:nvSpPr>
        <p:spPr>
          <a:xfrm>
            <a:off x="477672" y="1073508"/>
            <a:ext cx="10800344" cy="2308284"/>
          </a:xfrm>
          <a:prstGeom prst="rect">
            <a:avLst/>
          </a:prstGeom>
          <a:noFill/>
          <a:ln w="9525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  <a:buSzPts val="2600"/>
            </a:pPr>
            <a:r>
              <a:rPr lang="en-US" sz="2400" b="1" smtClean="0">
                <a:solidFill>
                  <a:srgbClr val="C00000"/>
                </a:solidFill>
                <a:latin typeface="Arial "/>
              </a:rPr>
              <a:t>(2) Lợn </a:t>
            </a:r>
            <a:r>
              <a:rPr lang="en-US" sz="2400" b="1" err="1">
                <a:solidFill>
                  <a:srgbClr val="C00000"/>
                </a:solidFill>
                <a:latin typeface="Arial "/>
              </a:rPr>
              <a:t>nái</a:t>
            </a:r>
            <a:r>
              <a:rPr lang="en-US" sz="2400" b="1">
                <a:solidFill>
                  <a:srgbClr val="C00000"/>
                </a:solidFill>
                <a:latin typeface="Arial "/>
              </a:rPr>
              <a:t> </a:t>
            </a:r>
            <a:r>
              <a:rPr lang="en-US" sz="2400" b="1" smtClean="0">
                <a:solidFill>
                  <a:srgbClr val="C00000"/>
                </a:solidFill>
                <a:latin typeface="Arial "/>
              </a:rPr>
              <a:t>sinh sản</a:t>
            </a:r>
            <a:r>
              <a:rPr lang="en-US" sz="2400" b="1" smtClean="0">
                <a:solidFill>
                  <a:srgbClr val="002060"/>
                </a:solidFill>
                <a:latin typeface="Arial "/>
              </a:rPr>
              <a:t>: </a:t>
            </a:r>
            <a:endParaRPr lang="en-US" sz="2400" dirty="0">
              <a:latin typeface="Arial "/>
            </a:endParaRP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Yêu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cầu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chỉ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tiêu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sinh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sản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cao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đẻ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lứa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đầu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sơ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sinh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/ổ,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khối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lượng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sơ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sinh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khối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lượng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con </a:t>
            </a:r>
            <a:r>
              <a:rPr lang="en-US" sz="2400" b="1" err="1">
                <a:solidFill>
                  <a:srgbClr val="002060"/>
                </a:solidFill>
                <a:latin typeface="Arial "/>
              </a:rPr>
              <a:t>cai</a:t>
            </a:r>
            <a:r>
              <a:rPr lang="en-US" sz="2400" b="1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Arial "/>
              </a:rPr>
              <a:t>sữa</a:t>
            </a:r>
            <a:endParaRPr lang="en-US" sz="2400" b="1" dirty="0">
              <a:solidFill>
                <a:srgbClr val="002060"/>
              </a:solidFill>
              <a:latin typeface="Arial "/>
            </a:endParaRP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Giống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Yorkshire, Landrace,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lợn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"/>
              </a:rPr>
              <a:t>lai</a:t>
            </a:r>
            <a:r>
              <a:rPr lang="en-US" sz="2400" b="1" dirty="0">
                <a:solidFill>
                  <a:srgbClr val="002060"/>
                </a:solidFill>
                <a:latin typeface="Arial "/>
              </a:rPr>
              <a:t> (Y x L), (L x Y)...</a:t>
            </a:r>
            <a:endParaRPr sz="2400" dirty="0">
              <a:latin typeface="Arial "/>
            </a:endParaRPr>
          </a:p>
        </p:txBody>
      </p:sp>
      <p:pic>
        <p:nvPicPr>
          <p:cNvPr id="196" name="Google Shape;19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2014" y="3670993"/>
            <a:ext cx="4635053" cy="258013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7" name="Google Shape;197;p15"/>
          <p:cNvSpPr/>
          <p:nvPr/>
        </p:nvSpPr>
        <p:spPr>
          <a:xfrm>
            <a:off x="7512597" y="3897291"/>
            <a:ext cx="3422149" cy="1907572"/>
          </a:xfrm>
          <a:prstGeom prst="wedgeEllipseCallout">
            <a:avLst>
              <a:gd name="adj1" fmla="val -94930"/>
              <a:gd name="adj2" fmla="val 16892"/>
            </a:avLst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50000"/>
              </a:lnSpc>
              <a:buSzPts val="2000"/>
            </a:pPr>
            <a:r>
              <a:rPr lang="en-US" b="1" dirty="0" err="1">
                <a:solidFill>
                  <a:srgbClr val="C00000"/>
                </a:solidFill>
                <a:latin typeface="Arial "/>
              </a:rPr>
              <a:t>Lợn</a:t>
            </a:r>
            <a:r>
              <a:rPr lang="en-US" b="1" dirty="0">
                <a:solidFill>
                  <a:srgbClr val="C00000"/>
                </a:solidFill>
                <a:latin typeface="Arial 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 "/>
              </a:rPr>
              <a:t>nái</a:t>
            </a:r>
            <a:r>
              <a:rPr lang="en-US" b="1" dirty="0">
                <a:solidFill>
                  <a:srgbClr val="C00000"/>
                </a:solidFill>
                <a:latin typeface="Arial "/>
              </a:rPr>
              <a:t> Landrace</a:t>
            </a:r>
            <a:endParaRPr dirty="0">
              <a:latin typeface="Arial "/>
            </a:endParaRPr>
          </a:p>
          <a:p>
            <a:pPr algn="ctr">
              <a:lnSpc>
                <a:spcPct val="150000"/>
              </a:lnSpc>
              <a:buSzPts val="2000"/>
            </a:pPr>
            <a:r>
              <a:rPr lang="en-US" b="1" dirty="0">
                <a:solidFill>
                  <a:srgbClr val="002060"/>
                </a:solidFill>
                <a:latin typeface="Arial "/>
              </a:rPr>
              <a:t>≥ 27 con </a:t>
            </a:r>
            <a:r>
              <a:rPr lang="en-US" b="1" dirty="0" err="1">
                <a:solidFill>
                  <a:srgbClr val="002060"/>
                </a:solidFill>
                <a:latin typeface="Arial "/>
              </a:rPr>
              <a:t>cai</a:t>
            </a:r>
            <a:r>
              <a:rPr lang="en-US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"/>
              </a:rPr>
              <a:t>sữa</a:t>
            </a:r>
            <a:r>
              <a:rPr lang="en-US" b="1" dirty="0">
                <a:solidFill>
                  <a:srgbClr val="002060"/>
                </a:solidFill>
                <a:latin typeface="Arial "/>
              </a:rPr>
              <a:t>/</a:t>
            </a:r>
            <a:r>
              <a:rPr lang="en-US" b="1" dirty="0" err="1">
                <a:solidFill>
                  <a:srgbClr val="002060"/>
                </a:solidFill>
                <a:latin typeface="Arial "/>
              </a:rPr>
              <a:t>nái</a:t>
            </a:r>
            <a:r>
              <a:rPr lang="en-US" b="1" dirty="0">
                <a:solidFill>
                  <a:srgbClr val="002060"/>
                </a:solidFill>
                <a:latin typeface="Arial "/>
              </a:rPr>
              <a:t>/</a:t>
            </a:r>
            <a:r>
              <a:rPr lang="en-US" b="1" dirty="0" err="1">
                <a:solidFill>
                  <a:srgbClr val="002060"/>
                </a:solidFill>
                <a:latin typeface="Arial "/>
              </a:rPr>
              <a:t>năm</a:t>
            </a:r>
            <a:endParaRPr b="1" dirty="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7" name="Google Shape;64;p1">
            <a:extLst>
              <a:ext uri="{FF2B5EF4-FFF2-40B4-BE49-F238E27FC236}">
                <a16:creationId xmlns="" xmlns:a16="http://schemas.microsoft.com/office/drawing/2014/main" id="{340ECE3A-E62C-403F-9119-2AFE703FD3F7}"/>
              </a:ext>
            </a:extLst>
          </p:cNvPr>
          <p:cNvSpPr txBox="1">
            <a:spLocks/>
          </p:cNvSpPr>
          <p:nvPr/>
        </p:nvSpPr>
        <p:spPr>
          <a:xfrm>
            <a:off x="11100595" y="6251127"/>
            <a:ext cx="548700" cy="524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fld id="{00000000-1234-1234-1234-123412341234}" type="slidenum">
              <a:rPr lang="en-US" sz="1100" smtClean="0"/>
              <a:pPr>
                <a:lnSpc>
                  <a:spcPct val="150000"/>
                </a:lnSpc>
              </a:pPr>
              <a:t>9</a:t>
            </a:fld>
            <a:endParaRPr lang="en-US" sz="110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EEC7638-91AF-4D22-8F34-8D9AA8820DC3}"/>
              </a:ext>
            </a:extLst>
          </p:cNvPr>
          <p:cNvSpPr/>
          <p:nvPr/>
        </p:nvSpPr>
        <p:spPr>
          <a:xfrm>
            <a:off x="841144" y="215594"/>
            <a:ext cx="70616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buSzPts val="2000"/>
            </a:pPr>
            <a:r>
              <a:rPr lang="vi-VN" sz="2000" b="1">
                <a:solidFill>
                  <a:schemeClr val="bg1"/>
                </a:solidFill>
                <a:latin typeface="Arial "/>
                <a:ea typeface="Roboto"/>
              </a:rPr>
              <a:t>2. ĐÀN GIỐNG BỐ MẸ </a:t>
            </a:r>
            <a:endParaRPr lang="vi-VN" sz="2000" b="1" dirty="0">
              <a:solidFill>
                <a:schemeClr val="bg1"/>
              </a:solidFill>
              <a:latin typeface="Arial "/>
              <a:ea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- Option 2">
  <a:themeElements>
    <a:clrScheme name="FA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791C8"/>
      </a:accent1>
      <a:accent2>
        <a:srgbClr val="1A648C"/>
      </a:accent2>
      <a:accent3>
        <a:srgbClr val="508931"/>
      </a:accent3>
      <a:accent4>
        <a:srgbClr val="EF781F"/>
      </a:accent4>
      <a:accent5>
        <a:srgbClr val="AB957B"/>
      </a:accent5>
      <a:accent6>
        <a:srgbClr val="A81E3B"/>
      </a:accent6>
      <a:hlink>
        <a:srgbClr val="5791C8"/>
      </a:hlink>
      <a:folHlink>
        <a:srgbClr val="797979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CAB0C303-AD70-AA45-B95F-BD78E5B9B257}" vid="{5F113010-637E-E748-8631-09046E636BC9}"/>
    </a:ext>
  </a:extLst>
</a:theme>
</file>

<file path=ppt/theme/theme2.xml><?xml version="1.0" encoding="utf-8"?>
<a:theme xmlns:a="http://schemas.openxmlformats.org/drawingml/2006/main" name="1_COVER - Option 2">
  <a:themeElements>
    <a:clrScheme name="FA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791C8"/>
      </a:accent1>
      <a:accent2>
        <a:srgbClr val="1A648C"/>
      </a:accent2>
      <a:accent3>
        <a:srgbClr val="508931"/>
      </a:accent3>
      <a:accent4>
        <a:srgbClr val="EF781F"/>
      </a:accent4>
      <a:accent5>
        <a:srgbClr val="AB957B"/>
      </a:accent5>
      <a:accent6>
        <a:srgbClr val="A81E3B"/>
      </a:accent6>
      <a:hlink>
        <a:srgbClr val="5791C8"/>
      </a:hlink>
      <a:folHlink>
        <a:srgbClr val="797979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CAB0C303-AD70-AA45-B95F-BD78E5B9B257}" vid="{5F113010-637E-E748-8631-09046E636BC9}"/>
    </a:ext>
  </a:extLst>
</a:theme>
</file>

<file path=ppt/theme/theme3.xml><?xml version="1.0" encoding="utf-8"?>
<a:theme xmlns:a="http://schemas.openxmlformats.org/drawingml/2006/main" name="Internal scre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8" id="{A354D7FF-9A32-B042-8EB4-57E9B9C6FC5E}" vid="{5E03F0D8-5B9D-3840-8B70-9D878107D341}"/>
    </a:ext>
  </a:extLst>
</a:theme>
</file>

<file path=ppt/theme/theme4.xml><?xml version="1.0" encoding="utf-8"?>
<a:theme xmlns:a="http://schemas.openxmlformats.org/drawingml/2006/main" name="2_COVER - Option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CAB0C303-AD70-AA45-B95F-BD78E5B9B257}" vid="{5F113010-637E-E748-8631-09046E636BC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3238</TotalTime>
  <Words>821</Words>
  <Application>Microsoft Office PowerPoint</Application>
  <PresentationFormat>Custom</PresentationFormat>
  <Paragraphs>97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COVER - Option 2</vt:lpstr>
      <vt:lpstr>1_COVER - Option 2</vt:lpstr>
      <vt:lpstr>Internal screen</vt:lpstr>
      <vt:lpstr>2_COVER - Option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bác nuôi lợn thành công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HUẤN  VỀ THỰC HÀNH TỐT VÀ AN TOÀN SINH HỌC TRONG CHĂN NUÔI LỢN SINH SẢN QUY MÔ VỪA VÀ NHỎ</dc:title>
  <dc:creator>Nam Ngo</dc:creator>
  <cp:lastModifiedBy>tran trung</cp:lastModifiedBy>
  <cp:revision>111</cp:revision>
  <dcterms:created xsi:type="dcterms:W3CDTF">2021-09-04T10:22:35Z</dcterms:created>
  <dcterms:modified xsi:type="dcterms:W3CDTF">2023-11-13T04:13:30Z</dcterms:modified>
</cp:coreProperties>
</file>