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9.jpg" ContentType="image/jpg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7" r:id="rId2"/>
    <p:sldMasterId id="2147483722" r:id="rId3"/>
    <p:sldMasterId id="2147483729" r:id="rId4"/>
  </p:sldMasterIdLst>
  <p:notesMasterIdLst>
    <p:notesMasterId r:id="rId34"/>
  </p:notesMasterIdLst>
  <p:sldIdLst>
    <p:sldId id="294" r:id="rId5"/>
    <p:sldId id="289" r:id="rId6"/>
    <p:sldId id="267" r:id="rId7"/>
    <p:sldId id="324" r:id="rId8"/>
    <p:sldId id="299" r:id="rId9"/>
    <p:sldId id="300" r:id="rId10"/>
    <p:sldId id="301" r:id="rId11"/>
    <p:sldId id="302" r:id="rId12"/>
    <p:sldId id="303" r:id="rId13"/>
    <p:sldId id="304" r:id="rId14"/>
    <p:sldId id="307" r:id="rId15"/>
    <p:sldId id="305" r:id="rId16"/>
    <p:sldId id="306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316" r:id="rId26"/>
    <p:sldId id="317" r:id="rId27"/>
    <p:sldId id="318" r:id="rId28"/>
    <p:sldId id="325" r:id="rId29"/>
    <p:sldId id="326" r:id="rId30"/>
    <p:sldId id="323" r:id="rId31"/>
    <p:sldId id="320" r:id="rId32"/>
    <p:sldId id="29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>
    <p:extLst>
      <p:ext uri="{19B8F6BF-5375-455C-9EA6-DF929625EA0E}">
        <p15:presenceInfo xmlns:p15="http://schemas.microsoft.com/office/powerpoint/2012/main" xmlns="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FF"/>
    <a:srgbClr val="FF9900"/>
    <a:srgbClr val="66FF33"/>
    <a:srgbClr val="0000CC"/>
    <a:srgbClr val="FFCC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63" autoAdjust="0"/>
    <p:restoredTop sz="95448" autoAdjust="0"/>
  </p:normalViewPr>
  <p:slideViewPr>
    <p:cSldViewPr snapToGrid="0">
      <p:cViewPr varScale="1">
        <p:scale>
          <a:sx n="74" d="100"/>
          <a:sy n="74" d="100"/>
        </p:scale>
        <p:origin x="-46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6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6-09T15:44:20.149" idx="2">
    <p:pos x="10" y="10"/>
    <p:text/>
    <p:extLst>
      <p:ext uri="{C676402C-5697-4E1C-873F-D02D1690AC5C}">
        <p15:threadingInfo xmlns:p15="http://schemas.microsoft.com/office/powerpoint/2012/main" xmlns="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D0E7EC-AE6F-4E47-9FF8-98F1B6BBD9DE}" type="doc">
      <dgm:prSet loTypeId="urn:microsoft.com/office/officeart/2005/8/layout/lProcess3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vi-VN"/>
        </a:p>
      </dgm:t>
    </dgm:pt>
    <dgm:pt modelId="{55F72B34-77BC-41B4-915B-69775D1E174C}">
      <dgm:prSet phldrT="[Text]" custT="1"/>
      <dgm:spPr/>
      <dgm:t>
        <a:bodyPr/>
        <a:lstStyle/>
        <a:p>
          <a:r>
            <a:rPr lang="vi-VN" sz="2800"/>
            <a:t>1</a:t>
          </a:r>
        </a:p>
      </dgm:t>
    </dgm:pt>
    <dgm:pt modelId="{57A80A25-BB2E-4452-92DF-B6E1FB730BB3}" type="parTrans" cxnId="{99C94A88-4CF6-4196-B8AB-BA41D0577847}">
      <dgm:prSet/>
      <dgm:spPr/>
      <dgm:t>
        <a:bodyPr/>
        <a:lstStyle/>
        <a:p>
          <a:endParaRPr lang="vi-VN"/>
        </a:p>
      </dgm:t>
    </dgm:pt>
    <dgm:pt modelId="{7FC64B1A-53E7-471D-9BA5-D8DAD685CAFF}" type="sibTrans" cxnId="{99C94A88-4CF6-4196-B8AB-BA41D0577847}">
      <dgm:prSet/>
      <dgm:spPr/>
      <dgm:t>
        <a:bodyPr/>
        <a:lstStyle/>
        <a:p>
          <a:endParaRPr lang="vi-VN"/>
        </a:p>
      </dgm:t>
    </dgm:pt>
    <dgm:pt modelId="{F4FB7143-BE7A-4346-B333-90CED76F40E1}">
      <dgm:prSet phldrT="[Text]" custT="1"/>
      <dgm:spPr/>
      <dgm:t>
        <a:bodyPr/>
        <a:lstStyle/>
        <a:p>
          <a:pPr algn="l"/>
          <a:r>
            <a:rPr lang="vi-VN" sz="2200" b="1">
              <a:latin typeface="Arial" panose="020B0604020202020204" pitchFamily="34" charset="0"/>
              <a:cs typeface="Arial" panose="020B0604020202020204" pitchFamily="34" charset="0"/>
            </a:rPr>
            <a:t>Vệ sinh chuồng nuôi</a:t>
          </a:r>
        </a:p>
      </dgm:t>
    </dgm:pt>
    <dgm:pt modelId="{B61F5792-7B13-4FF3-A54E-53FD99EC6882}" type="parTrans" cxnId="{E37C94E5-D10F-4346-9E68-5F8FC05FAE6A}">
      <dgm:prSet/>
      <dgm:spPr/>
      <dgm:t>
        <a:bodyPr/>
        <a:lstStyle/>
        <a:p>
          <a:endParaRPr lang="vi-VN"/>
        </a:p>
      </dgm:t>
    </dgm:pt>
    <dgm:pt modelId="{52295FFE-7E79-42AB-A224-92BCB2FF0D6B}" type="sibTrans" cxnId="{E37C94E5-D10F-4346-9E68-5F8FC05FAE6A}">
      <dgm:prSet/>
      <dgm:spPr/>
      <dgm:t>
        <a:bodyPr/>
        <a:lstStyle/>
        <a:p>
          <a:endParaRPr lang="vi-VN"/>
        </a:p>
      </dgm:t>
    </dgm:pt>
    <dgm:pt modelId="{F2D2055C-88F0-4905-B46C-3A754E053C5E}">
      <dgm:prSet phldrT="[Text]" custT="1"/>
      <dgm:spPr/>
      <dgm:t>
        <a:bodyPr/>
        <a:lstStyle/>
        <a:p>
          <a:r>
            <a:rPr lang="vi-VN" sz="2800"/>
            <a:t>      2	</a:t>
          </a:r>
        </a:p>
      </dgm:t>
    </dgm:pt>
    <dgm:pt modelId="{A654C0F6-2484-4CE6-AC4C-8496CA33C5EE}" type="parTrans" cxnId="{98326B54-A059-4020-9E9F-06D2371D6EBA}">
      <dgm:prSet/>
      <dgm:spPr/>
      <dgm:t>
        <a:bodyPr/>
        <a:lstStyle/>
        <a:p>
          <a:endParaRPr lang="vi-VN"/>
        </a:p>
      </dgm:t>
    </dgm:pt>
    <dgm:pt modelId="{FA016D9A-086C-40E3-8AC9-03BBAD736B06}" type="sibTrans" cxnId="{98326B54-A059-4020-9E9F-06D2371D6EBA}">
      <dgm:prSet/>
      <dgm:spPr/>
      <dgm:t>
        <a:bodyPr/>
        <a:lstStyle/>
        <a:p>
          <a:endParaRPr lang="vi-VN"/>
        </a:p>
      </dgm:t>
    </dgm:pt>
    <dgm:pt modelId="{906AC559-F7E3-447C-9264-D020D744DEB1}">
      <dgm:prSet phldrT="[Text]" custT="1"/>
      <dgm:spPr/>
      <dgm:t>
        <a:bodyPr/>
        <a:lstStyle/>
        <a:p>
          <a:pPr algn="l"/>
          <a:r>
            <a: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Vệ sinh, khử trùng hệ thống cung cấp nước uống</a:t>
          </a:r>
        </a:p>
      </dgm:t>
    </dgm:pt>
    <dgm:pt modelId="{9E46436E-8FFE-40B2-97D7-9A869EB11745}" type="parTrans" cxnId="{17B71E17-E635-4D75-8E79-27A4F56E958C}">
      <dgm:prSet/>
      <dgm:spPr/>
      <dgm:t>
        <a:bodyPr/>
        <a:lstStyle/>
        <a:p>
          <a:endParaRPr lang="vi-VN"/>
        </a:p>
      </dgm:t>
    </dgm:pt>
    <dgm:pt modelId="{4545D9D1-11D9-4F34-90E8-97D24C485D63}" type="sibTrans" cxnId="{17B71E17-E635-4D75-8E79-27A4F56E958C}">
      <dgm:prSet/>
      <dgm:spPr/>
      <dgm:t>
        <a:bodyPr/>
        <a:lstStyle/>
        <a:p>
          <a:endParaRPr lang="vi-VN"/>
        </a:p>
      </dgm:t>
    </dgm:pt>
    <dgm:pt modelId="{2E5BAC2F-4DF9-4A4C-AD67-36BD092D230A}">
      <dgm:prSet phldrT="[Text]" custT="1"/>
      <dgm:spPr/>
      <dgm:t>
        <a:bodyPr/>
        <a:lstStyle/>
        <a:p>
          <a:r>
            <a:rPr lang="vi-VN" sz="2800"/>
            <a:t>  3</a:t>
          </a:r>
        </a:p>
      </dgm:t>
    </dgm:pt>
    <dgm:pt modelId="{1AF736CA-5944-4A27-83C9-6900C522646E}" type="parTrans" cxnId="{85932E4B-C7B4-4772-9CC6-0432FD7272CD}">
      <dgm:prSet/>
      <dgm:spPr/>
      <dgm:t>
        <a:bodyPr/>
        <a:lstStyle/>
        <a:p>
          <a:endParaRPr lang="vi-VN"/>
        </a:p>
      </dgm:t>
    </dgm:pt>
    <dgm:pt modelId="{A5ED6E3E-E551-4751-88DE-59CC4CC5E9AB}" type="sibTrans" cxnId="{85932E4B-C7B4-4772-9CC6-0432FD7272CD}">
      <dgm:prSet/>
      <dgm:spPr/>
      <dgm:t>
        <a:bodyPr/>
        <a:lstStyle/>
        <a:p>
          <a:endParaRPr lang="vi-VN"/>
        </a:p>
      </dgm:t>
    </dgm:pt>
    <dgm:pt modelId="{B0A7032B-3930-4E28-93B9-02FEDC9F4FB4}">
      <dgm:prSet phldrT="[Text]" custT="1"/>
      <dgm:spPr/>
      <dgm:t>
        <a:bodyPr/>
        <a:lstStyle/>
        <a:p>
          <a:pPr algn="l"/>
          <a:r>
            <a: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Phun khử trùng chuồng nuôi</a:t>
          </a:r>
        </a:p>
      </dgm:t>
    </dgm:pt>
    <dgm:pt modelId="{AACFA4D7-E9B4-4F88-888B-63B58836F0B7}" type="parTrans" cxnId="{A3FB8B8B-3249-4140-A134-9B2AB9C957AF}">
      <dgm:prSet/>
      <dgm:spPr/>
      <dgm:t>
        <a:bodyPr/>
        <a:lstStyle/>
        <a:p>
          <a:endParaRPr lang="vi-VN"/>
        </a:p>
      </dgm:t>
    </dgm:pt>
    <dgm:pt modelId="{60F29ADF-06BC-4B2C-A1CD-64A98E6BB750}" type="sibTrans" cxnId="{A3FB8B8B-3249-4140-A134-9B2AB9C957AF}">
      <dgm:prSet/>
      <dgm:spPr/>
      <dgm:t>
        <a:bodyPr/>
        <a:lstStyle/>
        <a:p>
          <a:endParaRPr lang="vi-VN"/>
        </a:p>
      </dgm:t>
    </dgm:pt>
    <dgm:pt modelId="{063A3CC9-C78C-498F-892A-2F027E611181}">
      <dgm:prSet phldrT="[Text]" custT="1"/>
      <dgm:spPr/>
      <dgm:t>
        <a:bodyPr/>
        <a:lstStyle/>
        <a:p>
          <a:r>
            <a:rPr lang="vi-VN" sz="2800"/>
            <a:t>     4</a:t>
          </a:r>
        </a:p>
      </dgm:t>
    </dgm:pt>
    <dgm:pt modelId="{1FE24776-1AE2-4E78-9292-87FA97A41B1C}" type="parTrans" cxnId="{4BF05179-C5E5-42DF-8486-1B1F509150E9}">
      <dgm:prSet/>
      <dgm:spPr/>
      <dgm:t>
        <a:bodyPr/>
        <a:lstStyle/>
        <a:p>
          <a:endParaRPr lang="vi-VN"/>
        </a:p>
      </dgm:t>
    </dgm:pt>
    <dgm:pt modelId="{36466AC2-7B54-492D-A9F5-36525482E01B}" type="sibTrans" cxnId="{4BF05179-C5E5-42DF-8486-1B1F509150E9}">
      <dgm:prSet/>
      <dgm:spPr/>
      <dgm:t>
        <a:bodyPr/>
        <a:lstStyle/>
        <a:p>
          <a:endParaRPr lang="vi-VN"/>
        </a:p>
      </dgm:t>
    </dgm:pt>
    <dgm:pt modelId="{30892E96-C0EF-4AA5-B1FA-1ED046679932}">
      <dgm:prSet phldrT="[Text]" custT="1"/>
      <dgm:spPr/>
      <dgm:t>
        <a:bodyPr/>
        <a:lstStyle/>
        <a:p>
          <a:pPr algn="l"/>
          <a:r>
            <a:rPr lang="en-US" sz="2200" b="1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vi-VN" sz="2200" b="1">
              <a:latin typeface="Arial" panose="020B0604020202020204" pitchFamily="34" charset="0"/>
              <a:cs typeface="Arial" panose="020B0604020202020204" pitchFamily="34" charset="0"/>
            </a:rPr>
            <a:t>Để trống chuồng nuôi</a:t>
          </a:r>
        </a:p>
      </dgm:t>
    </dgm:pt>
    <dgm:pt modelId="{D2593F73-74EC-47FF-9A6E-B9D3B2A346FD}" type="parTrans" cxnId="{8C63AADF-8F15-4F76-94AC-3F1C6F2C7BE9}">
      <dgm:prSet/>
      <dgm:spPr/>
      <dgm:t>
        <a:bodyPr/>
        <a:lstStyle/>
        <a:p>
          <a:endParaRPr lang="vi-VN"/>
        </a:p>
      </dgm:t>
    </dgm:pt>
    <dgm:pt modelId="{F6DDF738-EFF2-45AF-8B65-EF498305BD36}" type="sibTrans" cxnId="{8C63AADF-8F15-4F76-94AC-3F1C6F2C7BE9}">
      <dgm:prSet/>
      <dgm:spPr/>
      <dgm:t>
        <a:bodyPr/>
        <a:lstStyle/>
        <a:p>
          <a:endParaRPr lang="vi-VN"/>
        </a:p>
      </dgm:t>
    </dgm:pt>
    <dgm:pt modelId="{1989A515-91FB-4692-8D79-151357E0D4BF}">
      <dgm:prSet phldrT="[Text]" custT="1"/>
      <dgm:spPr>
        <a:solidFill>
          <a:srgbClr val="00B0F0"/>
        </a:solidFill>
      </dgm:spPr>
      <dgm:t>
        <a:bodyPr/>
        <a:lstStyle/>
        <a:p>
          <a:r>
            <a:rPr lang="vi-VN" sz="2800"/>
            <a:t>   5</a:t>
          </a:r>
        </a:p>
      </dgm:t>
    </dgm:pt>
    <dgm:pt modelId="{ABE290C0-992A-4671-B338-4E185A6121C0}" type="parTrans" cxnId="{855C8955-FFBC-4108-94AF-E79531012853}">
      <dgm:prSet/>
      <dgm:spPr/>
      <dgm:t>
        <a:bodyPr/>
        <a:lstStyle/>
        <a:p>
          <a:endParaRPr lang="vi-VN"/>
        </a:p>
      </dgm:t>
    </dgm:pt>
    <dgm:pt modelId="{83C3748C-56E7-4AA9-B717-E011A392DA68}" type="sibTrans" cxnId="{855C8955-FFBC-4108-94AF-E79531012853}">
      <dgm:prSet/>
      <dgm:spPr/>
      <dgm:t>
        <a:bodyPr/>
        <a:lstStyle/>
        <a:p>
          <a:endParaRPr lang="vi-VN"/>
        </a:p>
      </dgm:t>
    </dgm:pt>
    <dgm:pt modelId="{5C63CCE2-C926-48B8-9415-E7F9733A87F2}">
      <dgm:prSet phldrT="[Text]" custT="1"/>
      <dgm:spPr/>
      <dgm:t>
        <a:bodyPr/>
        <a:lstStyle/>
        <a:p>
          <a:pPr algn="l"/>
          <a:r>
            <a:rPr lang="vi-VN" sz="2200" b="1"/>
            <a:t>Tạo nhiệt độ phù hợp trước khi chuyển lợn con vào nuôi</a:t>
          </a:r>
        </a:p>
      </dgm:t>
    </dgm:pt>
    <dgm:pt modelId="{253C2772-2ABE-487F-AE70-0ABE3F09B2F8}" type="parTrans" cxnId="{4AC337D5-39FA-4584-AE1A-0D4A47EE2B00}">
      <dgm:prSet/>
      <dgm:spPr/>
      <dgm:t>
        <a:bodyPr/>
        <a:lstStyle/>
        <a:p>
          <a:endParaRPr lang="vi-VN"/>
        </a:p>
      </dgm:t>
    </dgm:pt>
    <dgm:pt modelId="{B3755C4D-17D6-495E-A38F-7D07CE6AB066}" type="sibTrans" cxnId="{4AC337D5-39FA-4584-AE1A-0D4A47EE2B00}">
      <dgm:prSet/>
      <dgm:spPr/>
      <dgm:t>
        <a:bodyPr/>
        <a:lstStyle/>
        <a:p>
          <a:endParaRPr lang="vi-VN"/>
        </a:p>
      </dgm:t>
    </dgm:pt>
    <dgm:pt modelId="{3A03A486-9B4B-4E2B-98DE-C49B7B2622AF}" type="pres">
      <dgm:prSet presAssocID="{84D0E7EC-AE6F-4E47-9FF8-98F1B6BBD9DE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vi-VN"/>
        </a:p>
      </dgm:t>
    </dgm:pt>
    <dgm:pt modelId="{040B8212-9EB6-4289-BF5D-D77A866B9243}" type="pres">
      <dgm:prSet presAssocID="{55F72B34-77BC-41B4-915B-69775D1E174C}" presName="horFlow" presStyleCnt="0"/>
      <dgm:spPr/>
    </dgm:pt>
    <dgm:pt modelId="{9BE1BFD0-0660-4AB5-BB41-2E1CD18B59BF}" type="pres">
      <dgm:prSet presAssocID="{55F72B34-77BC-41B4-915B-69775D1E174C}" presName="bigChev" presStyleLbl="node1" presStyleIdx="0" presStyleCnt="7" custScaleX="133802" custLinFactX="-13079" custLinFactNeighborX="-100000" custLinFactNeighborY="47424"/>
      <dgm:spPr/>
      <dgm:t>
        <a:bodyPr/>
        <a:lstStyle/>
        <a:p>
          <a:endParaRPr lang="vi-VN"/>
        </a:p>
      </dgm:t>
    </dgm:pt>
    <dgm:pt modelId="{3762CF1F-DEA7-422C-892C-06C6281350AF}" type="pres">
      <dgm:prSet presAssocID="{B61F5792-7B13-4FF3-A54E-53FD99EC6882}" presName="parTrans" presStyleCnt="0"/>
      <dgm:spPr/>
    </dgm:pt>
    <dgm:pt modelId="{F03D3CBB-5FC3-4D27-8F02-FF85E9F572E5}" type="pres">
      <dgm:prSet presAssocID="{F4FB7143-BE7A-4346-B333-90CED76F40E1}" presName="node" presStyleLbl="alignAccFollowNode1" presStyleIdx="0" presStyleCnt="3" custScaleX="572703" custScaleY="117756" custLinFactX="-8145" custLinFactNeighborX="-100000" custLinFactNeighborY="57144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5296561D-D527-406C-B625-9FF662E441D2}" type="pres">
      <dgm:prSet presAssocID="{55F72B34-77BC-41B4-915B-69775D1E174C}" presName="vSp" presStyleCnt="0"/>
      <dgm:spPr/>
    </dgm:pt>
    <dgm:pt modelId="{4BC5CEC4-3071-4A2A-BB23-A9D154445A92}" type="pres">
      <dgm:prSet presAssocID="{F2D2055C-88F0-4905-B46C-3A754E053C5E}" presName="horFlow" presStyleCnt="0"/>
      <dgm:spPr/>
    </dgm:pt>
    <dgm:pt modelId="{2E1EE4DA-32B9-4E39-9F8E-A273E7533479}" type="pres">
      <dgm:prSet presAssocID="{F2D2055C-88F0-4905-B46C-3A754E053C5E}" presName="bigChev" presStyleLbl="node1" presStyleIdx="1" presStyleCnt="7" custScaleX="131333" custLinFactX="-14659" custLinFactNeighborX="-100000" custLinFactNeighborY="51376"/>
      <dgm:spPr/>
      <dgm:t>
        <a:bodyPr/>
        <a:lstStyle/>
        <a:p>
          <a:endParaRPr lang="vi-VN"/>
        </a:p>
      </dgm:t>
    </dgm:pt>
    <dgm:pt modelId="{D475F021-2CF5-459D-BE8D-43AE65CBF765}" type="pres">
      <dgm:prSet presAssocID="{9E46436E-8FFE-40B2-97D7-9A869EB11745}" presName="parTrans" presStyleCnt="0"/>
      <dgm:spPr/>
    </dgm:pt>
    <dgm:pt modelId="{252FF196-6686-457F-A5D4-B763BB293DC1}" type="pres">
      <dgm:prSet presAssocID="{906AC559-F7E3-447C-9264-D020D744DEB1}" presName="node" presStyleLbl="alignAccFollowNode1" presStyleIdx="1" presStyleCnt="3" custScaleX="579912" custScaleY="109672" custLinFactX="-5591" custLinFactNeighborX="-100000" custLinFactNeighborY="59526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3A9B7800-3023-457D-A84A-1BA8BE4E6AD2}" type="pres">
      <dgm:prSet presAssocID="{F2D2055C-88F0-4905-B46C-3A754E053C5E}" presName="vSp" presStyleCnt="0"/>
      <dgm:spPr/>
    </dgm:pt>
    <dgm:pt modelId="{BF4670D8-E32F-4C33-80B8-BF6B2DBC805F}" type="pres">
      <dgm:prSet presAssocID="{2E5BAC2F-4DF9-4A4C-AD67-36BD092D230A}" presName="horFlow" presStyleCnt="0"/>
      <dgm:spPr/>
    </dgm:pt>
    <dgm:pt modelId="{5192F3B2-BC49-4C5B-9A16-3B46B9A9B312}" type="pres">
      <dgm:prSet presAssocID="{2E5BAC2F-4DF9-4A4C-AD67-36BD092D230A}" presName="bigChev" presStyleLbl="node1" presStyleIdx="2" presStyleCnt="7" custScaleX="145747" custLinFactX="-12401" custLinFactNeighborX="-100000" custLinFactNeighborY="54714"/>
      <dgm:spPr/>
      <dgm:t>
        <a:bodyPr/>
        <a:lstStyle/>
        <a:p>
          <a:endParaRPr lang="vi-VN"/>
        </a:p>
      </dgm:t>
    </dgm:pt>
    <dgm:pt modelId="{B3219BE8-0B88-473E-AD5C-5197AFC37F41}" type="pres">
      <dgm:prSet presAssocID="{AACFA4D7-E9B4-4F88-888B-63B58836F0B7}" presName="parTrans" presStyleCnt="0"/>
      <dgm:spPr/>
    </dgm:pt>
    <dgm:pt modelId="{3C169C65-E30E-4AD9-A001-D7411D988E25}" type="pres">
      <dgm:prSet presAssocID="{B0A7032B-3930-4E28-93B9-02FEDC9F4FB4}" presName="node" presStyleLbl="alignAccFollowNode1" presStyleIdx="2" presStyleCnt="3" custScaleX="577216" custScaleY="114887" custLinFactX="-10690" custLinFactNeighborX="-100000" custLinFactNeighborY="65921">
        <dgm:presLayoutVars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80F5F960-C95F-4434-B33B-152AAAB5B9B6}" type="pres">
      <dgm:prSet presAssocID="{2E5BAC2F-4DF9-4A4C-AD67-36BD092D230A}" presName="vSp" presStyleCnt="0"/>
      <dgm:spPr/>
    </dgm:pt>
    <dgm:pt modelId="{1D917725-6C74-4744-8440-305C7DBE072D}" type="pres">
      <dgm:prSet presAssocID="{063A3CC9-C78C-498F-892A-2F027E611181}" presName="horFlow" presStyleCnt="0"/>
      <dgm:spPr/>
    </dgm:pt>
    <dgm:pt modelId="{71BAC79B-7E29-4E8C-9195-40137B160D96}" type="pres">
      <dgm:prSet presAssocID="{063A3CC9-C78C-498F-892A-2F027E611181}" presName="bigChev" presStyleLbl="node1" presStyleIdx="3" presStyleCnt="7" custScaleX="146101" custLinFactNeighborX="-29230" custLinFactNeighborY="69160"/>
      <dgm:spPr/>
      <dgm:t>
        <a:bodyPr/>
        <a:lstStyle/>
        <a:p>
          <a:endParaRPr lang="vi-VN"/>
        </a:p>
      </dgm:t>
    </dgm:pt>
    <dgm:pt modelId="{6EED6E0D-C928-4A65-A64F-4A9CD93013A4}" type="pres">
      <dgm:prSet presAssocID="{063A3CC9-C78C-498F-892A-2F027E611181}" presName="vSp" presStyleCnt="0"/>
      <dgm:spPr/>
    </dgm:pt>
    <dgm:pt modelId="{F21AD85D-815B-4DA2-8111-EEF4A06B65AB}" type="pres">
      <dgm:prSet presAssocID="{30892E96-C0EF-4AA5-B1FA-1ED046679932}" presName="horFlow" presStyleCnt="0"/>
      <dgm:spPr/>
    </dgm:pt>
    <dgm:pt modelId="{033527E6-80C8-4AD0-A9C9-6177105E2767}" type="pres">
      <dgm:prSet presAssocID="{30892E96-C0EF-4AA5-B1FA-1ED046679932}" presName="bigChev" presStyleLbl="node1" presStyleIdx="4" presStyleCnt="7" custScaleX="486724" custLinFactX="7119" custLinFactNeighborX="100000" custLinFactNeighborY="-45935"/>
      <dgm:spPr/>
      <dgm:t>
        <a:bodyPr/>
        <a:lstStyle/>
        <a:p>
          <a:endParaRPr lang="vi-VN"/>
        </a:p>
      </dgm:t>
    </dgm:pt>
    <dgm:pt modelId="{8A82BBAA-0FC8-41CA-AF8C-474C06EEF953}" type="pres">
      <dgm:prSet presAssocID="{30892E96-C0EF-4AA5-B1FA-1ED046679932}" presName="vSp" presStyleCnt="0"/>
      <dgm:spPr/>
    </dgm:pt>
    <dgm:pt modelId="{6E04AFF0-4F7C-4085-97C6-46EAAAF96A73}" type="pres">
      <dgm:prSet presAssocID="{1989A515-91FB-4692-8D79-151357E0D4BF}" presName="horFlow" presStyleCnt="0"/>
      <dgm:spPr/>
    </dgm:pt>
    <dgm:pt modelId="{B3F7E3C3-6E28-49AB-9E7E-D784BD62BF8B}" type="pres">
      <dgm:prSet presAssocID="{1989A515-91FB-4692-8D79-151357E0D4BF}" presName="bigChev" presStyleLbl="node1" presStyleIdx="5" presStyleCnt="7" custScaleX="140143" custLinFactNeighborX="-24703" custLinFactNeighborY="-27082"/>
      <dgm:spPr/>
      <dgm:t>
        <a:bodyPr/>
        <a:lstStyle/>
        <a:p>
          <a:endParaRPr lang="vi-VN"/>
        </a:p>
      </dgm:t>
    </dgm:pt>
    <dgm:pt modelId="{D9F777A3-26E3-4F8D-9C70-137DDFFC9862}" type="pres">
      <dgm:prSet presAssocID="{1989A515-91FB-4692-8D79-151357E0D4BF}" presName="vSp" presStyleCnt="0"/>
      <dgm:spPr/>
    </dgm:pt>
    <dgm:pt modelId="{6CF58B67-36B7-4B77-9FD9-4A3760784AD3}" type="pres">
      <dgm:prSet presAssocID="{5C63CCE2-C926-48B8-9415-E7F9733A87F2}" presName="horFlow" presStyleCnt="0"/>
      <dgm:spPr/>
    </dgm:pt>
    <dgm:pt modelId="{611DA910-E1DA-48FF-834F-0105089342C4}" type="pres">
      <dgm:prSet presAssocID="{5C63CCE2-C926-48B8-9415-E7F9733A87F2}" presName="bigChev" presStyleLbl="node1" presStyleIdx="6" presStyleCnt="7" custScaleX="494514" custLinFactX="1841" custLinFactY="-43386" custLinFactNeighborX="100000" custLinFactNeighborY="-100000"/>
      <dgm:spPr/>
      <dgm:t>
        <a:bodyPr/>
        <a:lstStyle/>
        <a:p>
          <a:endParaRPr lang="vi-VN"/>
        </a:p>
      </dgm:t>
    </dgm:pt>
  </dgm:ptLst>
  <dgm:cxnLst>
    <dgm:cxn modelId="{4AC337D5-39FA-4584-AE1A-0D4A47EE2B00}" srcId="{84D0E7EC-AE6F-4E47-9FF8-98F1B6BBD9DE}" destId="{5C63CCE2-C926-48B8-9415-E7F9733A87F2}" srcOrd="6" destOrd="0" parTransId="{253C2772-2ABE-487F-AE70-0ABE3F09B2F8}" sibTransId="{B3755C4D-17D6-495E-A38F-7D07CE6AB066}"/>
    <dgm:cxn modelId="{17B71E17-E635-4D75-8E79-27A4F56E958C}" srcId="{F2D2055C-88F0-4905-B46C-3A754E053C5E}" destId="{906AC559-F7E3-447C-9264-D020D744DEB1}" srcOrd="0" destOrd="0" parTransId="{9E46436E-8FFE-40B2-97D7-9A869EB11745}" sibTransId="{4545D9D1-11D9-4F34-90E8-97D24C485D63}"/>
    <dgm:cxn modelId="{891B9699-8491-4FE2-9EDC-D3AB7854D2B2}" type="presOf" srcId="{55F72B34-77BC-41B4-915B-69775D1E174C}" destId="{9BE1BFD0-0660-4AB5-BB41-2E1CD18B59BF}" srcOrd="0" destOrd="0" presId="urn:microsoft.com/office/officeart/2005/8/layout/lProcess3"/>
    <dgm:cxn modelId="{F5A25D37-42E0-4848-88F4-48602D6D95C2}" type="presOf" srcId="{063A3CC9-C78C-498F-892A-2F027E611181}" destId="{71BAC79B-7E29-4E8C-9195-40137B160D96}" srcOrd="0" destOrd="0" presId="urn:microsoft.com/office/officeart/2005/8/layout/lProcess3"/>
    <dgm:cxn modelId="{4BF05179-C5E5-42DF-8486-1B1F509150E9}" srcId="{84D0E7EC-AE6F-4E47-9FF8-98F1B6BBD9DE}" destId="{063A3CC9-C78C-498F-892A-2F027E611181}" srcOrd="3" destOrd="0" parTransId="{1FE24776-1AE2-4E78-9292-87FA97A41B1C}" sibTransId="{36466AC2-7B54-492D-A9F5-36525482E01B}"/>
    <dgm:cxn modelId="{99C94A88-4CF6-4196-B8AB-BA41D0577847}" srcId="{84D0E7EC-AE6F-4E47-9FF8-98F1B6BBD9DE}" destId="{55F72B34-77BC-41B4-915B-69775D1E174C}" srcOrd="0" destOrd="0" parTransId="{57A80A25-BB2E-4452-92DF-B6E1FB730BB3}" sibTransId="{7FC64B1A-53E7-471D-9BA5-D8DAD685CAFF}"/>
    <dgm:cxn modelId="{CC0C0B66-F01B-48EB-AF4B-C0ABF71C9633}" type="presOf" srcId="{F4FB7143-BE7A-4346-B333-90CED76F40E1}" destId="{F03D3CBB-5FC3-4D27-8F02-FF85E9F572E5}" srcOrd="0" destOrd="0" presId="urn:microsoft.com/office/officeart/2005/8/layout/lProcess3"/>
    <dgm:cxn modelId="{98326B54-A059-4020-9E9F-06D2371D6EBA}" srcId="{84D0E7EC-AE6F-4E47-9FF8-98F1B6BBD9DE}" destId="{F2D2055C-88F0-4905-B46C-3A754E053C5E}" srcOrd="1" destOrd="0" parTransId="{A654C0F6-2484-4CE6-AC4C-8496CA33C5EE}" sibTransId="{FA016D9A-086C-40E3-8AC9-03BBAD736B06}"/>
    <dgm:cxn modelId="{EF9F8654-074B-4EE0-92A9-7F6B5AC9C18D}" type="presOf" srcId="{906AC559-F7E3-447C-9264-D020D744DEB1}" destId="{252FF196-6686-457F-A5D4-B763BB293DC1}" srcOrd="0" destOrd="0" presId="urn:microsoft.com/office/officeart/2005/8/layout/lProcess3"/>
    <dgm:cxn modelId="{521F7B72-5BF4-4A4F-AA96-BBE44827D91B}" type="presOf" srcId="{2E5BAC2F-4DF9-4A4C-AD67-36BD092D230A}" destId="{5192F3B2-BC49-4C5B-9A16-3B46B9A9B312}" srcOrd="0" destOrd="0" presId="urn:microsoft.com/office/officeart/2005/8/layout/lProcess3"/>
    <dgm:cxn modelId="{C234963F-C6C1-4D71-ABAF-5FF3043C7FB0}" type="presOf" srcId="{84D0E7EC-AE6F-4E47-9FF8-98F1B6BBD9DE}" destId="{3A03A486-9B4B-4E2B-98DE-C49B7B2622AF}" srcOrd="0" destOrd="0" presId="urn:microsoft.com/office/officeart/2005/8/layout/lProcess3"/>
    <dgm:cxn modelId="{EA00748E-39C2-46BB-94C2-00FFEC731C74}" type="presOf" srcId="{B0A7032B-3930-4E28-93B9-02FEDC9F4FB4}" destId="{3C169C65-E30E-4AD9-A001-D7411D988E25}" srcOrd="0" destOrd="0" presId="urn:microsoft.com/office/officeart/2005/8/layout/lProcess3"/>
    <dgm:cxn modelId="{1B306B27-928A-4DC3-8283-2868DB8BBEA7}" type="presOf" srcId="{1989A515-91FB-4692-8D79-151357E0D4BF}" destId="{B3F7E3C3-6E28-49AB-9E7E-D784BD62BF8B}" srcOrd="0" destOrd="0" presId="urn:microsoft.com/office/officeart/2005/8/layout/lProcess3"/>
    <dgm:cxn modelId="{6B3C993D-A513-462E-B5E2-33045AB5E33B}" type="presOf" srcId="{F2D2055C-88F0-4905-B46C-3A754E053C5E}" destId="{2E1EE4DA-32B9-4E39-9F8E-A273E7533479}" srcOrd="0" destOrd="0" presId="urn:microsoft.com/office/officeart/2005/8/layout/lProcess3"/>
    <dgm:cxn modelId="{111FD9CC-3D5A-4499-8E97-8387D8D3CC2F}" type="presOf" srcId="{5C63CCE2-C926-48B8-9415-E7F9733A87F2}" destId="{611DA910-E1DA-48FF-834F-0105089342C4}" srcOrd="0" destOrd="0" presId="urn:microsoft.com/office/officeart/2005/8/layout/lProcess3"/>
    <dgm:cxn modelId="{1920B052-3C93-4B42-B7B8-CF08398F15D5}" type="presOf" srcId="{30892E96-C0EF-4AA5-B1FA-1ED046679932}" destId="{033527E6-80C8-4AD0-A9C9-6177105E2767}" srcOrd="0" destOrd="0" presId="urn:microsoft.com/office/officeart/2005/8/layout/lProcess3"/>
    <dgm:cxn modelId="{E37C94E5-D10F-4346-9E68-5F8FC05FAE6A}" srcId="{55F72B34-77BC-41B4-915B-69775D1E174C}" destId="{F4FB7143-BE7A-4346-B333-90CED76F40E1}" srcOrd="0" destOrd="0" parTransId="{B61F5792-7B13-4FF3-A54E-53FD99EC6882}" sibTransId="{52295FFE-7E79-42AB-A224-92BCB2FF0D6B}"/>
    <dgm:cxn modelId="{8C63AADF-8F15-4F76-94AC-3F1C6F2C7BE9}" srcId="{84D0E7EC-AE6F-4E47-9FF8-98F1B6BBD9DE}" destId="{30892E96-C0EF-4AA5-B1FA-1ED046679932}" srcOrd="4" destOrd="0" parTransId="{D2593F73-74EC-47FF-9A6E-B9D3B2A346FD}" sibTransId="{F6DDF738-EFF2-45AF-8B65-EF498305BD36}"/>
    <dgm:cxn modelId="{855C8955-FFBC-4108-94AF-E79531012853}" srcId="{84D0E7EC-AE6F-4E47-9FF8-98F1B6BBD9DE}" destId="{1989A515-91FB-4692-8D79-151357E0D4BF}" srcOrd="5" destOrd="0" parTransId="{ABE290C0-992A-4671-B338-4E185A6121C0}" sibTransId="{83C3748C-56E7-4AA9-B717-E011A392DA68}"/>
    <dgm:cxn modelId="{85932E4B-C7B4-4772-9CC6-0432FD7272CD}" srcId="{84D0E7EC-AE6F-4E47-9FF8-98F1B6BBD9DE}" destId="{2E5BAC2F-4DF9-4A4C-AD67-36BD092D230A}" srcOrd="2" destOrd="0" parTransId="{1AF736CA-5944-4A27-83C9-6900C522646E}" sibTransId="{A5ED6E3E-E551-4751-88DE-59CC4CC5E9AB}"/>
    <dgm:cxn modelId="{A3FB8B8B-3249-4140-A134-9B2AB9C957AF}" srcId="{2E5BAC2F-4DF9-4A4C-AD67-36BD092D230A}" destId="{B0A7032B-3930-4E28-93B9-02FEDC9F4FB4}" srcOrd="0" destOrd="0" parTransId="{AACFA4D7-E9B4-4F88-888B-63B58836F0B7}" sibTransId="{60F29ADF-06BC-4B2C-A1CD-64A98E6BB750}"/>
    <dgm:cxn modelId="{CBEFDE6D-2523-4D5B-8C8B-AE6C59DFBFFD}" type="presParOf" srcId="{3A03A486-9B4B-4E2B-98DE-C49B7B2622AF}" destId="{040B8212-9EB6-4289-BF5D-D77A866B9243}" srcOrd="0" destOrd="0" presId="urn:microsoft.com/office/officeart/2005/8/layout/lProcess3"/>
    <dgm:cxn modelId="{EBD56B29-551A-47CE-BE11-CF79EBF16C36}" type="presParOf" srcId="{040B8212-9EB6-4289-BF5D-D77A866B9243}" destId="{9BE1BFD0-0660-4AB5-BB41-2E1CD18B59BF}" srcOrd="0" destOrd="0" presId="urn:microsoft.com/office/officeart/2005/8/layout/lProcess3"/>
    <dgm:cxn modelId="{37185E93-5749-4431-9606-07D4CBC7956F}" type="presParOf" srcId="{040B8212-9EB6-4289-BF5D-D77A866B9243}" destId="{3762CF1F-DEA7-422C-892C-06C6281350AF}" srcOrd="1" destOrd="0" presId="urn:microsoft.com/office/officeart/2005/8/layout/lProcess3"/>
    <dgm:cxn modelId="{8E1BA1CB-6FCC-4A0F-B429-9816BF98A795}" type="presParOf" srcId="{040B8212-9EB6-4289-BF5D-D77A866B9243}" destId="{F03D3CBB-5FC3-4D27-8F02-FF85E9F572E5}" srcOrd="2" destOrd="0" presId="urn:microsoft.com/office/officeart/2005/8/layout/lProcess3"/>
    <dgm:cxn modelId="{A6DBD016-AD9C-49DD-B64F-0841ED60F369}" type="presParOf" srcId="{3A03A486-9B4B-4E2B-98DE-C49B7B2622AF}" destId="{5296561D-D527-406C-B625-9FF662E441D2}" srcOrd="1" destOrd="0" presId="urn:microsoft.com/office/officeart/2005/8/layout/lProcess3"/>
    <dgm:cxn modelId="{54C65F0D-3B52-4541-B3B5-58AFDB24F9D1}" type="presParOf" srcId="{3A03A486-9B4B-4E2B-98DE-C49B7B2622AF}" destId="{4BC5CEC4-3071-4A2A-BB23-A9D154445A92}" srcOrd="2" destOrd="0" presId="urn:microsoft.com/office/officeart/2005/8/layout/lProcess3"/>
    <dgm:cxn modelId="{ACC6AD66-1D02-4BB7-91A3-4ECFBC0750F0}" type="presParOf" srcId="{4BC5CEC4-3071-4A2A-BB23-A9D154445A92}" destId="{2E1EE4DA-32B9-4E39-9F8E-A273E7533479}" srcOrd="0" destOrd="0" presId="urn:microsoft.com/office/officeart/2005/8/layout/lProcess3"/>
    <dgm:cxn modelId="{EF236DC2-4D32-4903-8FED-E2A1CA9CFBED}" type="presParOf" srcId="{4BC5CEC4-3071-4A2A-BB23-A9D154445A92}" destId="{D475F021-2CF5-459D-BE8D-43AE65CBF765}" srcOrd="1" destOrd="0" presId="urn:microsoft.com/office/officeart/2005/8/layout/lProcess3"/>
    <dgm:cxn modelId="{3ADE6427-32FF-4D7D-A195-2AB2B216DDC7}" type="presParOf" srcId="{4BC5CEC4-3071-4A2A-BB23-A9D154445A92}" destId="{252FF196-6686-457F-A5D4-B763BB293DC1}" srcOrd="2" destOrd="0" presId="urn:microsoft.com/office/officeart/2005/8/layout/lProcess3"/>
    <dgm:cxn modelId="{64790AE7-F792-4F54-9B8D-94AD0C3B7AA4}" type="presParOf" srcId="{3A03A486-9B4B-4E2B-98DE-C49B7B2622AF}" destId="{3A9B7800-3023-457D-A84A-1BA8BE4E6AD2}" srcOrd="3" destOrd="0" presId="urn:microsoft.com/office/officeart/2005/8/layout/lProcess3"/>
    <dgm:cxn modelId="{CC31325C-7459-4B6B-A80A-83A68E2B0135}" type="presParOf" srcId="{3A03A486-9B4B-4E2B-98DE-C49B7B2622AF}" destId="{BF4670D8-E32F-4C33-80B8-BF6B2DBC805F}" srcOrd="4" destOrd="0" presId="urn:microsoft.com/office/officeart/2005/8/layout/lProcess3"/>
    <dgm:cxn modelId="{C061A97D-3FA5-42A3-B583-7AFAD2948FB7}" type="presParOf" srcId="{BF4670D8-E32F-4C33-80B8-BF6B2DBC805F}" destId="{5192F3B2-BC49-4C5B-9A16-3B46B9A9B312}" srcOrd="0" destOrd="0" presId="urn:microsoft.com/office/officeart/2005/8/layout/lProcess3"/>
    <dgm:cxn modelId="{8CD60605-6281-46D5-BD53-A4C3E84FCE5A}" type="presParOf" srcId="{BF4670D8-E32F-4C33-80B8-BF6B2DBC805F}" destId="{B3219BE8-0B88-473E-AD5C-5197AFC37F41}" srcOrd="1" destOrd="0" presId="urn:microsoft.com/office/officeart/2005/8/layout/lProcess3"/>
    <dgm:cxn modelId="{9BE97D5F-EEDC-4770-AC3E-E34A96235C38}" type="presParOf" srcId="{BF4670D8-E32F-4C33-80B8-BF6B2DBC805F}" destId="{3C169C65-E30E-4AD9-A001-D7411D988E25}" srcOrd="2" destOrd="0" presId="urn:microsoft.com/office/officeart/2005/8/layout/lProcess3"/>
    <dgm:cxn modelId="{96E132D4-0BD6-4F07-8BE9-396287C4E440}" type="presParOf" srcId="{3A03A486-9B4B-4E2B-98DE-C49B7B2622AF}" destId="{80F5F960-C95F-4434-B33B-152AAAB5B9B6}" srcOrd="5" destOrd="0" presId="urn:microsoft.com/office/officeart/2005/8/layout/lProcess3"/>
    <dgm:cxn modelId="{509E4ADA-345D-47D7-B5B0-F290D1E68FAA}" type="presParOf" srcId="{3A03A486-9B4B-4E2B-98DE-C49B7B2622AF}" destId="{1D917725-6C74-4744-8440-305C7DBE072D}" srcOrd="6" destOrd="0" presId="urn:microsoft.com/office/officeart/2005/8/layout/lProcess3"/>
    <dgm:cxn modelId="{DAF1A24E-C585-4CF7-8899-C4D51FB5CEF2}" type="presParOf" srcId="{1D917725-6C74-4744-8440-305C7DBE072D}" destId="{71BAC79B-7E29-4E8C-9195-40137B160D96}" srcOrd="0" destOrd="0" presId="urn:microsoft.com/office/officeart/2005/8/layout/lProcess3"/>
    <dgm:cxn modelId="{FA57C30D-67C8-4305-8DB4-8F052BDC5160}" type="presParOf" srcId="{3A03A486-9B4B-4E2B-98DE-C49B7B2622AF}" destId="{6EED6E0D-C928-4A65-A64F-4A9CD93013A4}" srcOrd="7" destOrd="0" presId="urn:microsoft.com/office/officeart/2005/8/layout/lProcess3"/>
    <dgm:cxn modelId="{EED97833-CD1D-44AF-8672-C967BBCE30D6}" type="presParOf" srcId="{3A03A486-9B4B-4E2B-98DE-C49B7B2622AF}" destId="{F21AD85D-815B-4DA2-8111-EEF4A06B65AB}" srcOrd="8" destOrd="0" presId="urn:microsoft.com/office/officeart/2005/8/layout/lProcess3"/>
    <dgm:cxn modelId="{6E975048-9A6E-4C6B-9C85-4752070B501E}" type="presParOf" srcId="{F21AD85D-815B-4DA2-8111-EEF4A06B65AB}" destId="{033527E6-80C8-4AD0-A9C9-6177105E2767}" srcOrd="0" destOrd="0" presId="urn:microsoft.com/office/officeart/2005/8/layout/lProcess3"/>
    <dgm:cxn modelId="{A506A20D-8C0B-42CF-9E76-E2B95EDFEC3F}" type="presParOf" srcId="{3A03A486-9B4B-4E2B-98DE-C49B7B2622AF}" destId="{8A82BBAA-0FC8-41CA-AF8C-474C06EEF953}" srcOrd="9" destOrd="0" presId="urn:microsoft.com/office/officeart/2005/8/layout/lProcess3"/>
    <dgm:cxn modelId="{BA9C78C1-334E-42C1-BA79-99D462F33093}" type="presParOf" srcId="{3A03A486-9B4B-4E2B-98DE-C49B7B2622AF}" destId="{6E04AFF0-4F7C-4085-97C6-46EAAAF96A73}" srcOrd="10" destOrd="0" presId="urn:microsoft.com/office/officeart/2005/8/layout/lProcess3"/>
    <dgm:cxn modelId="{7842FD8F-CB4F-41A9-ACB9-52D9691515B7}" type="presParOf" srcId="{6E04AFF0-4F7C-4085-97C6-46EAAAF96A73}" destId="{B3F7E3C3-6E28-49AB-9E7E-D784BD62BF8B}" srcOrd="0" destOrd="0" presId="urn:microsoft.com/office/officeart/2005/8/layout/lProcess3"/>
    <dgm:cxn modelId="{1334EC79-6B6C-458F-8B7C-0558738A5528}" type="presParOf" srcId="{3A03A486-9B4B-4E2B-98DE-C49B7B2622AF}" destId="{D9F777A3-26E3-4F8D-9C70-137DDFFC9862}" srcOrd="11" destOrd="0" presId="urn:microsoft.com/office/officeart/2005/8/layout/lProcess3"/>
    <dgm:cxn modelId="{7DB9F701-C3F8-4B36-8912-B1EAEB383CD9}" type="presParOf" srcId="{3A03A486-9B4B-4E2B-98DE-C49B7B2622AF}" destId="{6CF58B67-36B7-4B77-9FD9-4A3760784AD3}" srcOrd="12" destOrd="0" presId="urn:microsoft.com/office/officeart/2005/8/layout/lProcess3"/>
    <dgm:cxn modelId="{D49E7675-E41E-4675-B069-48DCC22B17E3}" type="presParOf" srcId="{6CF58B67-36B7-4B77-9FD9-4A3760784AD3}" destId="{611DA910-E1DA-48FF-834F-0105089342C4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E1BFD0-0660-4AB5-BB41-2E1CD18B59BF}">
      <dsp:nvSpPr>
        <dsp:cNvPr id="0" name=""/>
        <dsp:cNvSpPr/>
      </dsp:nvSpPr>
      <dsp:spPr>
        <a:xfrm>
          <a:off x="0" y="329653"/>
          <a:ext cx="2310128" cy="69061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1</a:t>
          </a:r>
        </a:p>
      </dsp:txBody>
      <dsp:txXfrm>
        <a:off x="345306" y="329653"/>
        <a:ext cx="1619517" cy="690611"/>
      </dsp:txXfrm>
    </dsp:sp>
    <dsp:sp modelId="{F03D3CBB-5FC3-4D27-8F02-FF85E9F572E5}">
      <dsp:nvSpPr>
        <dsp:cNvPr id="0" name=""/>
        <dsp:cNvSpPr/>
      </dsp:nvSpPr>
      <dsp:spPr>
        <a:xfrm>
          <a:off x="2093210" y="337504"/>
          <a:ext cx="8206936" cy="674985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>
              <a:latin typeface="Arial" panose="020B0604020202020204" pitchFamily="34" charset="0"/>
              <a:cs typeface="Arial" panose="020B0604020202020204" pitchFamily="34" charset="0"/>
            </a:rPr>
            <a:t>Vệ sinh chuồng nuôi</a:t>
          </a:r>
        </a:p>
      </dsp:txBody>
      <dsp:txXfrm>
        <a:off x="2430703" y="337504"/>
        <a:ext cx="7531951" cy="674985"/>
      </dsp:txXfrm>
    </dsp:sp>
    <dsp:sp modelId="{2E1EE4DA-32B9-4E39-9F8E-A273E7533479}">
      <dsp:nvSpPr>
        <dsp:cNvPr id="0" name=""/>
        <dsp:cNvSpPr/>
      </dsp:nvSpPr>
      <dsp:spPr>
        <a:xfrm>
          <a:off x="0" y="1144243"/>
          <a:ext cx="2267500" cy="6906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      2	</a:t>
          </a:r>
        </a:p>
      </dsp:txBody>
      <dsp:txXfrm>
        <a:off x="345306" y="1144243"/>
        <a:ext cx="1576889" cy="690611"/>
      </dsp:txXfrm>
    </dsp:sp>
    <dsp:sp modelId="{252FF196-6686-457F-A5D4-B763BB293DC1}">
      <dsp:nvSpPr>
        <dsp:cNvPr id="0" name=""/>
        <dsp:cNvSpPr/>
      </dsp:nvSpPr>
      <dsp:spPr>
        <a:xfrm>
          <a:off x="2087181" y="1161623"/>
          <a:ext cx="8310242" cy="628647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Vệ sinh, khử trùng hệ thống cung cấp nước uống</a:t>
          </a:r>
        </a:p>
      </dsp:txBody>
      <dsp:txXfrm>
        <a:off x="2401505" y="1161623"/>
        <a:ext cx="7681595" cy="628647"/>
      </dsp:txXfrm>
    </dsp:sp>
    <dsp:sp modelId="{5192F3B2-BC49-4C5B-9A16-3B46B9A9B312}">
      <dsp:nvSpPr>
        <dsp:cNvPr id="0" name=""/>
        <dsp:cNvSpPr/>
      </dsp:nvSpPr>
      <dsp:spPr>
        <a:xfrm>
          <a:off x="0" y="1954592"/>
          <a:ext cx="2516362" cy="69061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  3</a:t>
          </a:r>
        </a:p>
      </dsp:txBody>
      <dsp:txXfrm>
        <a:off x="345306" y="1954592"/>
        <a:ext cx="1825751" cy="690611"/>
      </dsp:txXfrm>
    </dsp:sp>
    <dsp:sp modelId="{3C169C65-E30E-4AD9-A001-D7411D988E25}">
      <dsp:nvSpPr>
        <dsp:cNvPr id="0" name=""/>
        <dsp:cNvSpPr/>
      </dsp:nvSpPr>
      <dsp:spPr>
        <a:xfrm>
          <a:off x="2262973" y="1970630"/>
          <a:ext cx="8271608" cy="658540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Phun khử trùng chuồng nuôi</a:t>
          </a:r>
        </a:p>
      </dsp:txBody>
      <dsp:txXfrm>
        <a:off x="2592243" y="1970630"/>
        <a:ext cx="7613068" cy="658540"/>
      </dsp:txXfrm>
    </dsp:sp>
    <dsp:sp modelId="{71BAC79B-7E29-4E8C-9195-40137B160D96}">
      <dsp:nvSpPr>
        <dsp:cNvPr id="0" name=""/>
        <dsp:cNvSpPr/>
      </dsp:nvSpPr>
      <dsp:spPr>
        <a:xfrm>
          <a:off x="0" y="2841654"/>
          <a:ext cx="2522474" cy="69061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     4</a:t>
          </a:r>
        </a:p>
      </dsp:txBody>
      <dsp:txXfrm>
        <a:off x="345306" y="2841654"/>
        <a:ext cx="1831863" cy="690611"/>
      </dsp:txXfrm>
    </dsp:sp>
    <dsp:sp modelId="{033527E6-80C8-4AD0-A9C9-6177105E2767}">
      <dsp:nvSpPr>
        <dsp:cNvPr id="0" name=""/>
        <dsp:cNvSpPr/>
      </dsp:nvSpPr>
      <dsp:spPr>
        <a:xfrm>
          <a:off x="2198137" y="2834092"/>
          <a:ext cx="8403424" cy="690611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>
              <a:latin typeface="Arial" panose="020B0604020202020204" pitchFamily="34" charset="0"/>
              <a:cs typeface="Arial" panose="020B0604020202020204" pitchFamily="34" charset="0"/>
            </a:rPr>
            <a:t>    </a:t>
          </a:r>
          <a:r>
            <a:rPr lang="vi-VN" sz="2200" b="1" kern="1200">
              <a:latin typeface="Arial" panose="020B0604020202020204" pitchFamily="34" charset="0"/>
              <a:cs typeface="Arial" panose="020B0604020202020204" pitchFamily="34" charset="0"/>
            </a:rPr>
            <a:t>Để trống chuồng nuôi</a:t>
          </a:r>
        </a:p>
      </dsp:txBody>
      <dsp:txXfrm>
        <a:off x="2543443" y="2834092"/>
        <a:ext cx="7712813" cy="690611"/>
      </dsp:txXfrm>
    </dsp:sp>
    <dsp:sp modelId="{B3F7E3C3-6E28-49AB-9E7E-D784BD62BF8B}">
      <dsp:nvSpPr>
        <dsp:cNvPr id="0" name=""/>
        <dsp:cNvSpPr/>
      </dsp:nvSpPr>
      <dsp:spPr>
        <a:xfrm>
          <a:off x="0" y="3751589"/>
          <a:ext cx="2419607" cy="690611"/>
        </a:xfrm>
        <a:prstGeom prst="chevron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800" kern="1200"/>
            <a:t>   5</a:t>
          </a:r>
        </a:p>
      </dsp:txBody>
      <dsp:txXfrm>
        <a:off x="345306" y="3751589"/>
        <a:ext cx="1728996" cy="690611"/>
      </dsp:txXfrm>
    </dsp:sp>
    <dsp:sp modelId="{611DA910-E1DA-48FF-834F-0105089342C4}">
      <dsp:nvSpPr>
        <dsp:cNvPr id="0" name=""/>
        <dsp:cNvSpPr/>
      </dsp:nvSpPr>
      <dsp:spPr>
        <a:xfrm>
          <a:off x="2107011" y="3735678"/>
          <a:ext cx="8537920" cy="69061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200" b="1" kern="1200"/>
            <a:t>Tạo nhiệt độ phù hợp trước khi chuyển lợn con vào nuôi</a:t>
          </a:r>
        </a:p>
      </dsp:txBody>
      <dsp:txXfrm>
        <a:off x="2452317" y="3735678"/>
        <a:ext cx="7847309" cy="690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"/>
              </a:defRPr>
            </a:lvl1pPr>
          </a:lstStyle>
          <a:p>
            <a:fld id="{9DC00FA4-AAEB-4385-986B-8A9CF51541E7}" type="datetimeFigureOut">
              <a:rPr lang="en-US" smtClean="0"/>
              <a:pPr/>
              <a:t>13-Nov-23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"/>
              </a:defRPr>
            </a:lvl1pPr>
          </a:lstStyle>
          <a:p>
            <a:fld id="{A852A60D-B79C-44FE-8EB2-0F87FC0647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94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8086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5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2335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10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8256240" y="1763564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6" name="Picture Placeholder 9"/>
          <p:cNvSpPr>
            <a:spLocks noGrp="1"/>
          </p:cNvSpPr>
          <p:nvPr>
            <p:ph type="pic" sz="quarter" idx="11" hasCustomPrompt="1"/>
          </p:nvPr>
        </p:nvSpPr>
        <p:spPr>
          <a:xfrm>
            <a:off x="8256240" y="4027923"/>
            <a:ext cx="3384376" cy="19841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196904FE-A34D-024F-87C3-7F0E775D27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59165581-3D98-B54C-B922-370C4A1516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267615"/>
            <a:ext cx="7824192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xmlns="" id="{72C484F6-8A17-3C44-9437-D5EC134F63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7" y="1763560"/>
            <a:ext cx="7841961" cy="360040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836458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A26912F-EE60-0E4E-8A8F-95B31547CC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2267620"/>
            <a:ext cx="12192001" cy="3744419"/>
          </a:xfrm>
          <a:prstGeom prst="rect">
            <a:avLst/>
          </a:prstGeom>
        </p:spPr>
        <p:txBody>
          <a:bodyPr lIns="540000" tIns="0" rIns="540000" bIns="720000" numCol="2" spcCol="720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 (</a:t>
            </a:r>
            <a:r>
              <a:rPr lang="it-IT" dirty="0"/>
              <a:t>2 </a:t>
            </a:r>
            <a:r>
              <a:rPr lang="it-IT" dirty="0" err="1"/>
              <a:t>columns</a:t>
            </a:r>
            <a:r>
              <a:rPr lang="it-IT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: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endParaRPr lang="it-IT" dirty="0"/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  <a:p>
            <a:r>
              <a:rPr lang="it-IT" b="1" dirty="0" err="1"/>
              <a:t>Lorem</a:t>
            </a:r>
            <a:r>
              <a:rPr lang="it-IT" b="1" dirty="0"/>
              <a:t> </a:t>
            </a:r>
            <a:r>
              <a:rPr lang="it-IT" b="1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nostrum </a:t>
            </a:r>
            <a:r>
              <a:rPr lang="it-IT" dirty="0" err="1"/>
              <a:t>exercitationem</a:t>
            </a:r>
            <a:r>
              <a:rPr lang="it-IT" dirty="0"/>
              <a:t> </a:t>
            </a:r>
            <a:r>
              <a:rPr lang="it-IT" dirty="0" err="1"/>
              <a:t>ullam</a:t>
            </a:r>
            <a:r>
              <a:rPr lang="it-IT" dirty="0"/>
              <a:t> </a:t>
            </a:r>
            <a:r>
              <a:rPr lang="it-IT" dirty="0" err="1"/>
              <a:t>corporis</a:t>
            </a:r>
            <a:r>
              <a:rPr lang="it-IT" dirty="0"/>
              <a:t> </a:t>
            </a:r>
            <a:r>
              <a:rPr lang="it-IT" dirty="0" err="1"/>
              <a:t>suscipit</a:t>
            </a:r>
            <a:r>
              <a:rPr lang="it-IT" dirty="0"/>
              <a:t> </a:t>
            </a:r>
            <a:r>
              <a:rPr lang="it-IT" dirty="0" err="1"/>
              <a:t>laboriosam</a:t>
            </a:r>
            <a:r>
              <a:rPr lang="it-IT" dirty="0"/>
              <a:t>,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aliquid</a:t>
            </a:r>
            <a:r>
              <a:rPr lang="it-IT" dirty="0"/>
              <a:t> ex ea </a:t>
            </a:r>
            <a:r>
              <a:rPr lang="it-IT" dirty="0" err="1"/>
              <a:t>commodi</a:t>
            </a:r>
            <a:r>
              <a:rPr lang="it-IT" dirty="0"/>
              <a:t> </a:t>
            </a:r>
            <a:r>
              <a:rPr lang="it-IT" dirty="0" err="1"/>
              <a:t>consequatur</a:t>
            </a:r>
            <a:r>
              <a:rPr lang="it-IT" dirty="0"/>
              <a:t>.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xmlns="" id="{B3766441-E5F4-154E-B3C0-A66B6AA9E9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8" y="1763560"/>
            <a:ext cx="12204523" cy="360040"/>
          </a:xfrm>
          <a:prstGeom prst="rect">
            <a:avLst/>
          </a:prstGeom>
          <a:noFill/>
        </p:spPr>
        <p:txBody>
          <a:bodyPr vert="horz" lIns="540000" tIns="0" rIns="288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02FC7541-8AA0-E444-B27C-A8D17B21AFE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73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030731" y="1741014"/>
            <a:ext cx="3681895" cy="4179269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vert="horz" lIns="180000" tIns="180000" rIns="180000" bIns="180000" rtlCol="0" anchor="t" anchorCtr="0">
            <a:normAutofit/>
          </a:bodyPr>
          <a:lstStyle>
            <a:lvl1pPr>
              <a:defRPr sz="1351" b="1" baseline="0">
                <a:solidFill>
                  <a:srgbClr val="5792C9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txt</a:t>
            </a:r>
            <a:br>
              <a:rPr lang="en-US" dirty="0"/>
            </a:br>
            <a:endParaRPr lang="en-US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xmlns="" id="{CD757D66-E2E8-8844-B264-44E38125D66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623DA365-03D8-D643-90D3-76723457827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1741014"/>
            <a:ext cx="7248128" cy="4179269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457189" indent="-457189" algn="l">
              <a:buClr>
                <a:srgbClr val="5792C9"/>
              </a:buClr>
              <a:buFont typeface="Wingdings" pitchFamily="2" charset="2"/>
              <a:buChar char="§"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LIST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/>
              <a:t>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 </a:t>
            </a:r>
          </a:p>
          <a:p>
            <a:pPr marL="342900" indent="-342900">
              <a:buClr>
                <a:srgbClr val="5792C9"/>
              </a:buClr>
              <a:buFont typeface="Wingdings" pitchFamily="2" charset="2"/>
              <a:buChar char="§"/>
            </a:pPr>
            <a:r>
              <a:rPr lang="it-IT" dirty="0" err="1"/>
              <a:t>Duis</a:t>
            </a:r>
            <a:r>
              <a:rPr lang="it-IT" dirty="0"/>
              <a:t> </a:t>
            </a:r>
            <a:r>
              <a:rPr lang="it-IT" dirty="0" err="1"/>
              <a:t>aute</a:t>
            </a:r>
            <a:r>
              <a:rPr lang="it-IT" dirty="0"/>
              <a:t> </a:t>
            </a:r>
            <a:r>
              <a:rPr lang="it-IT" dirty="0" err="1"/>
              <a:t>irure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in </a:t>
            </a:r>
            <a:r>
              <a:rPr lang="it-IT" dirty="0" err="1"/>
              <a:t>reprehenderit</a:t>
            </a:r>
            <a:r>
              <a:rPr lang="it-IT" dirty="0"/>
              <a:t> in </a:t>
            </a:r>
            <a:r>
              <a:rPr lang="it-IT" dirty="0" err="1"/>
              <a:t>voluptate</a:t>
            </a:r>
            <a:r>
              <a:rPr lang="it-IT" dirty="0"/>
              <a:t> </a:t>
            </a:r>
            <a:r>
              <a:rPr lang="it-IT" dirty="0" err="1"/>
              <a:t>velit</a:t>
            </a:r>
            <a:r>
              <a:rPr lang="it-IT" dirty="0"/>
              <a:t> esse </a:t>
            </a:r>
            <a:r>
              <a:rPr lang="it-IT" dirty="0" err="1"/>
              <a:t>cillum</a:t>
            </a:r>
            <a:r>
              <a:rPr lang="it-IT" dirty="0"/>
              <a:t> dolore </a:t>
            </a:r>
            <a:r>
              <a:rPr lang="it-IT" dirty="0" err="1"/>
              <a:t>eu</a:t>
            </a:r>
            <a:r>
              <a:rPr lang="it-IT" dirty="0"/>
              <a:t> </a:t>
            </a:r>
            <a:r>
              <a:rPr lang="it-IT" dirty="0" err="1"/>
              <a:t>fugiat</a:t>
            </a:r>
            <a:r>
              <a:rPr lang="it-IT" dirty="0"/>
              <a:t> nulla </a:t>
            </a:r>
            <a:r>
              <a:rPr lang="it-IT" dirty="0" err="1"/>
              <a:t>pariatur</a:t>
            </a:r>
            <a:r>
              <a:rPr lang="it-IT" dirty="0"/>
              <a:t>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687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342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46FF569-BC53-45DE-958B-D28F6806B9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43757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5240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591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DA9B43A-60EE-BB42-8700-898978E24B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88EF8D0C-A6B2-FD40-9CF1-615FD649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7810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2D6B16C-F062-2041-88D7-8422CE71B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E07CCA89-8072-0740-A125-BE48C5515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3FED9232-4D06-674B-B05C-277BE02FFA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xmlns="" id="{F7C33ECC-75F2-C740-9306-86FD982DA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539F9F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539F9F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539F9F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539F9F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539F9F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06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/>
              <a:t>Click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D64D5403-539D-A345-8EFF-8EB4F43C3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17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DB08237F-FB92-4642-98E2-B6AB768FA60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23622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44123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4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600206"/>
            <a:ext cx="5842000" cy="4525963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32F5A7-48A3-452D-A06D-3FFE99F528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844996-CED4-42B6-98C8-58148990F7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C30F8C-1211-4965-8CEF-9139055C3694}" type="slidenum">
              <a:rPr lang="en-US" altLang="vi-VN" smtClean="0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59578424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888089" cy="8240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431A064-5CDF-450E-BE89-B44866A0C1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549422" cy="9031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2 - FAO and Zero Hunger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0" y="4437114"/>
            <a:ext cx="12192000" cy="657645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>
              <a:defRPr sz="3800">
                <a:solidFill>
                  <a:srgbClr val="5792C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 - Option 2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0" y="5085185"/>
            <a:ext cx="12192000" cy="360040"/>
          </a:xfrm>
          <a:prstGeom prst="rect">
            <a:avLst/>
          </a:prstGeom>
        </p:spPr>
        <p:txBody>
          <a:bodyPr lIns="1224000" tIns="0" rIns="2160000" anchor="t" anchorCtr="0"/>
          <a:lstStyle>
            <a:lvl1pPr marL="0" indent="0" algn="l">
              <a:buNone/>
              <a:defRPr sz="2200">
                <a:latin typeface="Arial" panose="020B060402020202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5589242"/>
            <a:ext cx="8832304" cy="360039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Name of the presenter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907371"/>
            <a:ext cx="8832296" cy="373406"/>
          </a:xfrm>
          <a:prstGeom prst="rect">
            <a:avLst/>
          </a:prstGeom>
        </p:spPr>
        <p:txBody>
          <a:bodyPr lIns="1224000" rIns="0"/>
          <a:lstStyle>
            <a:lvl1pPr marL="0" indent="0">
              <a:buFontTx/>
              <a:buNone/>
              <a:defRPr sz="1600" b="0" i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Title, Organization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1778" y="5833200"/>
            <a:ext cx="2280847" cy="720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1356551"/>
            <a:ext cx="12192000" cy="2921496"/>
          </a:xfrm>
          <a:prstGeom prst="rect">
            <a:avLst/>
          </a:prstGeom>
          <a:solidFill>
            <a:srgbClr val="79B9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1" y="1439661"/>
            <a:ext cx="9376039" cy="285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1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A4203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>
          <a:xfrm flipV="1">
            <a:off x="838200" y="1303341"/>
            <a:ext cx="105156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0" y="6265441"/>
            <a:ext cx="12192000" cy="59256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1" baseline="-2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6158344"/>
            <a:ext cx="12192000" cy="4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>
              <a:latin typeface="Arial" panose="020B0604020202020204" pitchFamily="34" charset="0"/>
            </a:endParaRPr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26697" y="6356356"/>
            <a:ext cx="527105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0F11E0EC-69E0-48D6-ADFC-4294A2E504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5761" y="6278564"/>
            <a:ext cx="3549177" cy="51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2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xmlns="" id="{D2C8E1E4-0321-974D-B03E-549FF0E77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13A64E3-D419-0847-BB9D-7B0883156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68987042-8744-334E-B9C8-2AF8AE769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1" y="934344"/>
            <a:ext cx="10515600" cy="711894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38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>
                <a:latin typeface="Arial" panose="020B0604020202020204" pitchFamily="34" charset="0"/>
              </a:defRPr>
            </a:lvl1pPr>
            <a:lvl2pPr>
              <a:buClr>
                <a:srgbClr val="A42036"/>
              </a:buClr>
              <a:defRPr>
                <a:latin typeface="Arial" panose="020B0604020202020204" pitchFamily="34" charset="0"/>
              </a:defRPr>
            </a:lvl2pPr>
            <a:lvl3pPr>
              <a:buClr>
                <a:srgbClr val="A42036"/>
              </a:buClr>
              <a:defRPr>
                <a:latin typeface="Arial" panose="020B0604020202020204" pitchFamily="34" charset="0"/>
              </a:defRPr>
            </a:lvl3pPr>
            <a:lvl4pPr>
              <a:buClr>
                <a:srgbClr val="A42036"/>
              </a:buClr>
              <a:defRPr>
                <a:latin typeface="Arial" panose="020B0604020202020204" pitchFamily="34" charset="0"/>
              </a:defRPr>
            </a:lvl4pPr>
            <a:lvl5pPr>
              <a:buClr>
                <a:srgbClr val="A42036"/>
              </a:buCl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FF58676B-E141-43E9-929E-A6943E02D27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D86FF91-A853-E440-9FD5-CAB74036D9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88" t="13301" b="42023"/>
          <a:stretch/>
        </p:blipFill>
        <p:spPr>
          <a:xfrm>
            <a:off x="1" y="-1"/>
            <a:ext cx="665751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49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479379" y="1763559"/>
            <a:ext cx="5382919" cy="3599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40019" y="2628055"/>
            <a:ext cx="5951983" cy="864096"/>
          </a:xfrm>
          <a:prstGeom prst="rect">
            <a:avLst/>
          </a:prstGeom>
        </p:spPr>
        <p:txBody>
          <a:bodyPr lIns="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xmlns="" id="{99583D8E-5B3B-3843-83A2-A85ED26356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019" y="1764164"/>
            <a:ext cx="5951983" cy="863895"/>
          </a:xfrm>
          <a:prstGeom prst="rect">
            <a:avLst/>
          </a:prstGeom>
          <a:noFill/>
        </p:spPr>
        <p:txBody>
          <a:bodyPr vert="horz" lIns="0" tIns="0" rIns="360000" bIns="45720" rtlCol="0" anchor="t" anchorCtr="0">
            <a:noAutofit/>
          </a:bodyPr>
          <a:lstStyle>
            <a:lvl1pPr>
              <a:defRPr sz="2100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Section title</a:t>
            </a:r>
            <a:br>
              <a:rPr lang="en-US" dirty="0"/>
            </a:br>
            <a:r>
              <a:rPr lang="en-US" dirty="0"/>
              <a:t>lorem ipsum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xmlns="" id="{2188B33B-2595-C049-A40E-D1BA483E5A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</a:t>
            </a:r>
          </a:p>
        </p:txBody>
      </p:sp>
    </p:spTree>
    <p:extLst>
      <p:ext uri="{BB962C8B-B14F-4D97-AF65-F5344CB8AC3E}">
        <p14:creationId xmlns:p14="http://schemas.microsoft.com/office/powerpoint/2010/main" val="3762965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7376179" y="1740917"/>
            <a:ext cx="4320000" cy="290296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1"/>
          <a:lstStyle>
            <a:lvl1pPr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Picture/Figure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xmlns="" id="{E52FB826-DF48-8E46-923B-B06DCCFCD3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2534" y="1751364"/>
            <a:ext cx="6972135" cy="288031"/>
          </a:xfrm>
          <a:prstGeom prst="rect">
            <a:avLst/>
          </a:prstGeom>
          <a:noFill/>
        </p:spPr>
        <p:txBody>
          <a:bodyPr vert="horz" lIns="540000" tIns="0" rIns="360000" bIns="45720" rtlCol="0" anchor="t" anchorCtr="0">
            <a:noAutofit/>
          </a:bodyPr>
          <a:lstStyle>
            <a:lvl1pPr>
              <a:defRPr sz="16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xmlns="" id="{58C55002-935E-0B4E-A496-1FE8F0E0E2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0732"/>
            <a:ext cx="12192000" cy="410425"/>
          </a:xfrm>
          <a:prstGeom prst="rect">
            <a:avLst/>
          </a:prstGeom>
          <a:solidFill>
            <a:srgbClr val="5792C9">
              <a:alpha val="21000"/>
            </a:srgbClr>
          </a:solidFill>
        </p:spPr>
        <p:txBody>
          <a:bodyPr lIns="2160000" rIns="540000" anchor="ctr" anchorCtr="0"/>
          <a:lstStyle>
            <a:lvl1pPr marL="0" indent="0" algn="r">
              <a:buFontTx/>
              <a:buNone/>
              <a:defRPr sz="1051" b="1">
                <a:solidFill>
                  <a:srgbClr val="5792C9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PPT TITLE </a:t>
            </a:r>
            <a:r>
              <a:rPr lang="it-IT" b="1" dirty="0"/>
              <a:t>|</a:t>
            </a:r>
            <a:r>
              <a:rPr lang="it-IT" dirty="0"/>
              <a:t> </a:t>
            </a:r>
            <a:r>
              <a:rPr lang="it-IT" dirty="0" err="1"/>
              <a:t>Section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A4362930-A36C-6E4B-9D63-5494292BFA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2420891"/>
            <a:ext cx="6960096" cy="3744417"/>
          </a:xfrm>
          <a:prstGeom prst="rect">
            <a:avLst/>
          </a:prstGeom>
        </p:spPr>
        <p:txBody>
          <a:bodyPr lIns="540000" tIns="0" rIns="1224000" anchor="t" anchorCtr="0"/>
          <a:lstStyle>
            <a:lvl1pPr marL="0" indent="0" algn="l">
              <a:buNone/>
              <a:defRPr sz="1500">
                <a:latin typeface="Arial" panose="020B0604020202020204" pitchFamily="34" charset="0"/>
              </a:defRPr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 dirty="0"/>
              <a:t>Click to edit txt</a:t>
            </a:r>
          </a:p>
        </p:txBody>
      </p:sp>
    </p:spTree>
    <p:extLst>
      <p:ext uri="{BB962C8B-B14F-4D97-AF65-F5344CB8AC3E}">
        <p14:creationId xmlns:p14="http://schemas.microsoft.com/office/powerpoint/2010/main" val="37149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5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36" r:id="rId2"/>
    <p:sldLayoutId id="2147483737" r:id="rId3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64477"/>
          </a:xfrm>
          <a:prstGeom prst="rect">
            <a:avLst/>
          </a:prstGeom>
        </p:spPr>
      </p:pic>
      <p:cxnSp>
        <p:nvCxnSpPr>
          <p:cNvPr id="3" name="Connettore 1 31">
            <a:extLst>
              <a:ext uri="{FF2B5EF4-FFF2-40B4-BE49-F238E27FC236}">
                <a16:creationId xmlns:a16="http://schemas.microsoft.com/office/drawing/2014/main" xmlns="" id="{979C4701-D86E-8642-9831-6649FA5CFB66}"/>
              </a:ext>
            </a:extLst>
          </p:cNvPr>
          <p:cNvCxnSpPr>
            <a:cxnSpLocks/>
          </p:cNvCxnSpPr>
          <p:nvPr userDrawn="1"/>
        </p:nvCxnSpPr>
        <p:spPr>
          <a:xfrm>
            <a:off x="0" y="638132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xmlns="" id="{301D986D-7DC2-6B42-A3AA-10A8F8722BA2}"/>
              </a:ext>
            </a:extLst>
          </p:cNvPr>
          <p:cNvSpPr txBox="1">
            <a:spLocks/>
          </p:cNvSpPr>
          <p:nvPr userDrawn="1"/>
        </p:nvSpPr>
        <p:spPr>
          <a:xfrm>
            <a:off x="0" y="6453336"/>
            <a:ext cx="12192000" cy="251454"/>
          </a:xfrm>
          <a:prstGeom prst="rect">
            <a:avLst/>
          </a:prstGeom>
        </p:spPr>
        <p:txBody>
          <a:bodyPr lIns="405000" rIns="1620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400" b="0" kern="1200">
                <a:solidFill>
                  <a:srgbClr val="5792C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1" dirty="0">
                <a:latin typeface="Arial" panose="020B0604020202020204" pitchFamily="34" charset="0"/>
              </a:rPr>
              <a:t>Click in the </a:t>
            </a:r>
            <a:r>
              <a:rPr lang="en-US" sz="1051" b="1" dirty="0">
                <a:latin typeface="Arial" panose="020B0604020202020204" pitchFamily="34" charset="0"/>
              </a:rPr>
              <a:t>master slide view </a:t>
            </a:r>
            <a:r>
              <a:rPr lang="en-US" sz="1051" dirty="0">
                <a:latin typeface="Arial" panose="020B0604020202020204" pitchFamily="34" charset="0"/>
              </a:rPr>
              <a:t>to edit meeting date, place and date</a:t>
            </a:r>
          </a:p>
        </p:txBody>
      </p:sp>
    </p:spTree>
    <p:extLst>
      <p:ext uri="{BB962C8B-B14F-4D97-AF65-F5344CB8AC3E}">
        <p14:creationId xmlns:p14="http://schemas.microsoft.com/office/powerpoint/2010/main" val="2978875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</p:sldLayoutIdLst>
  <p:hf sldNum="0"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93192" cy="9630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"/>
            <a:ext cx="4176465" cy="9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06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</p:sldLayoutIdLst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600" kern="1200">
          <a:solidFill>
            <a:srgbClr val="5792C9"/>
          </a:solidFill>
          <a:latin typeface="Georgia" charset="0"/>
          <a:ea typeface="Georgia" charset="0"/>
          <a:cs typeface="Georgia" charset="0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1000"/>
        </a:spcBef>
        <a:buFontTx/>
        <a:buNone/>
        <a:defRPr sz="2200" b="1" kern="1200">
          <a:solidFill>
            <a:srgbClr val="5792C9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49.jpeg"/><Relationship Id="rId7" Type="http://schemas.openxmlformats.org/officeDocument/2006/relationships/image" Target="../media/image5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jpg"/><Relationship Id="rId5" Type="http://schemas.openxmlformats.org/officeDocument/2006/relationships/image" Target="../media/image25.jpg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>
            <a:extLst>
              <a:ext uri="{FF2B5EF4-FFF2-40B4-BE49-F238E27FC236}">
                <a16:creationId xmlns:a16="http://schemas.microsoft.com/office/drawing/2014/main" xmlns="" id="{A55D17B5-01E4-4F7F-ABF2-918CBC592CD5}"/>
              </a:ext>
            </a:extLst>
          </p:cNvPr>
          <p:cNvSpPr txBox="1">
            <a:spLocks/>
          </p:cNvSpPr>
          <p:nvPr/>
        </p:nvSpPr>
        <p:spPr>
          <a:xfrm>
            <a:off x="4526298" y="5513671"/>
            <a:ext cx="3940295" cy="373406"/>
          </a:xfrm>
          <a:prstGeom prst="rect">
            <a:avLst/>
          </a:prstGeom>
        </p:spPr>
        <p:txBody>
          <a:bodyPr lIns="1224000" rIns="0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1" kern="1200">
                <a:solidFill>
                  <a:srgbClr val="5792C9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</a:rPr>
              <a:t>OSRO/VIE/001/USA</a:t>
            </a:r>
          </a:p>
          <a:p>
            <a:endParaRPr lang="en-US" sz="1000" dirty="0"/>
          </a:p>
        </p:txBody>
      </p:sp>
      <p:pic>
        <p:nvPicPr>
          <p:cNvPr id="9" name="Picture 2" descr="United States Agency for International Development (USAID) | International  Institute for Sustainable Development">
            <a:extLst>
              <a:ext uri="{FF2B5EF4-FFF2-40B4-BE49-F238E27FC236}">
                <a16:creationId xmlns:a16="http://schemas.microsoft.com/office/drawing/2014/main" xmlns="" id="{B0E74127-0723-43DB-B923-69BB1FA16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783" y="-95877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5F2EC966-D947-4C95-A352-00EBFC5DFB5C}"/>
              </a:ext>
            </a:extLst>
          </p:cNvPr>
          <p:cNvSpPr txBox="1">
            <a:spLocks/>
          </p:cNvSpPr>
          <p:nvPr/>
        </p:nvSpPr>
        <p:spPr>
          <a:xfrm>
            <a:off x="206061" y="4421477"/>
            <a:ext cx="11985939" cy="900030"/>
          </a:xfrm>
          <a:prstGeom prst="rect">
            <a:avLst/>
          </a:prstGeom>
        </p:spPr>
        <p:txBody>
          <a:bodyPr lIns="1224000" tIns="46800" rIns="1224000" bIns="0" anchor="t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2800" b="1">
                <a:solidFill>
                  <a:srgbClr val="C00000"/>
                </a:solidFill>
              </a:rPr>
              <a:t>CHĂN NUÔI LỢN  THỊT AN TOÀN SINH HỌC &amp; XỬ LÝ CHẤT THẢI TRONG TRANG TRẠI QUY MÔ VỪA </a:t>
            </a:r>
            <a:r>
              <a:rPr lang="en-US" sz="2800" b="1">
                <a:solidFill>
                  <a:srgbClr val="C00000"/>
                </a:solidFill>
              </a:rPr>
              <a:t>VÀ </a:t>
            </a:r>
            <a:r>
              <a:rPr lang="en-US" sz="2800" b="1" smtClean="0">
                <a:solidFill>
                  <a:srgbClr val="C00000"/>
                </a:solidFill>
              </a:rPr>
              <a:t>NHỎ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EC632ED-B4A6-4694-8621-6121D7333B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965" y="96287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886837" y="210480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6" y="1201003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2060"/>
                </a:solidFill>
                <a:latin typeface="+mj-lt"/>
              </a:rPr>
              <a:t>Các bước vệ sinh chuồng nuôi lợn con sau cai sữa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7099" y="5785745"/>
            <a:ext cx="6086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i="1">
                <a:solidFill>
                  <a:srgbClr val="C00000"/>
                </a:solidFill>
              </a:rPr>
              <a:t>Bước </a:t>
            </a:r>
            <a:r>
              <a:rPr lang="en-US" sz="2000" b="1" i="1">
                <a:solidFill>
                  <a:srgbClr val="C00000"/>
                </a:solidFill>
              </a:rPr>
              <a:t>6</a:t>
            </a:r>
            <a:r>
              <a:rPr lang="vi-VN" sz="2000" b="1">
                <a:solidFill>
                  <a:srgbClr val="002060"/>
                </a:solidFill>
              </a:rPr>
              <a:t>. Lắp đặt lại tấm đan, máng ăn...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207" y="2390861"/>
            <a:ext cx="2587466" cy="30005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986" y="2118571"/>
            <a:ext cx="4306469" cy="3225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2779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910193" y="22674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6" y="1201003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Vệ sinh hệ thống cung cấp nước uống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89" y="4427039"/>
            <a:ext cx="1313180" cy="1173480"/>
          </a:xfrm>
          <a:prstGeom prst="rect">
            <a:avLst/>
          </a:prstGeom>
        </p:spPr>
      </p:pic>
      <p:pic>
        <p:nvPicPr>
          <p:cNvPr id="14" name="Picture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702" y="4212372"/>
            <a:ext cx="1732915" cy="1444625"/>
          </a:xfrm>
          <a:prstGeom prst="rect">
            <a:avLst/>
          </a:prstGeom>
        </p:spPr>
      </p:pic>
      <p:sp>
        <p:nvSpPr>
          <p:cNvPr id="9" name="Cloud Callout 8"/>
          <p:cNvSpPr/>
          <p:nvPr/>
        </p:nvSpPr>
        <p:spPr>
          <a:xfrm>
            <a:off x="7455130" y="1293621"/>
            <a:ext cx="3100142" cy="2440525"/>
          </a:xfrm>
          <a:prstGeom prst="cloudCallout">
            <a:avLst>
              <a:gd name="adj1" fmla="val 10864"/>
              <a:gd name="adj2" fmla="val 6529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>
                <a:solidFill>
                  <a:srgbClr val="C00000"/>
                </a:solidFill>
              </a:rPr>
              <a:t>Dung dịch tẩy rửa và máy bơm hỗ trợ xúc rửa...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83" y="2109001"/>
            <a:ext cx="2684478" cy="240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067" y="2112464"/>
            <a:ext cx="2616489" cy="24041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Horizontal Scroll 11"/>
          <p:cNvSpPr/>
          <p:nvPr/>
        </p:nvSpPr>
        <p:spPr>
          <a:xfrm>
            <a:off x="471652" y="4815280"/>
            <a:ext cx="7068609" cy="1031721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i="1">
                <a:solidFill>
                  <a:srgbClr val="C00000"/>
                </a:solidFill>
                <a:latin typeface="+mj-lt"/>
              </a:rPr>
              <a:t>Vệ sinh bể chứa, đường ống dẫn, vòi uống...</a:t>
            </a:r>
          </a:p>
        </p:txBody>
      </p:sp>
    </p:spTree>
    <p:extLst>
      <p:ext uri="{BB962C8B-B14F-4D97-AF65-F5344CB8AC3E}">
        <p14:creationId xmlns:p14="http://schemas.microsoft.com/office/powerpoint/2010/main" val="18654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1004810" y="257185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146" y="1201003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Phun khử trùng và để trống chuồng tối thiểu 7 ngày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6" y="2877425"/>
            <a:ext cx="3169513" cy="344989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5" y="2439418"/>
            <a:ext cx="2914474" cy="301317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6-Point Star 11"/>
          <p:cNvSpPr/>
          <p:nvPr/>
        </p:nvSpPr>
        <p:spPr>
          <a:xfrm>
            <a:off x="7623785" y="1526283"/>
            <a:ext cx="3820069" cy="3575713"/>
          </a:xfrm>
          <a:prstGeom prst="star6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>
                <a:solidFill>
                  <a:srgbClr val="C00000"/>
                </a:solidFill>
              </a:rPr>
              <a:t>Lưu ý:</a:t>
            </a:r>
            <a:r>
              <a:rPr lang="vi-VN" b="1" i="1" u="sng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vi-VN" b="1">
                <a:solidFill>
                  <a:srgbClr val="002060"/>
                </a:solidFill>
              </a:rPr>
              <a:t>- Không cho người và động vật ra vào chuồng.</a:t>
            </a:r>
          </a:p>
          <a:p>
            <a:pPr algn="ctr"/>
            <a:r>
              <a:rPr lang="vi-VN" b="1">
                <a:solidFill>
                  <a:srgbClr val="002060"/>
                </a:solidFill>
              </a:rPr>
              <a:t>- Trước khi cho lợn vào cần phun khử trùng</a:t>
            </a:r>
          </a:p>
        </p:txBody>
      </p:sp>
    </p:spTree>
    <p:extLst>
      <p:ext uri="{BB962C8B-B14F-4D97-AF65-F5344CB8AC3E}">
        <p14:creationId xmlns:p14="http://schemas.microsoft.com/office/powerpoint/2010/main" val="160799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904141" y="212591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75" y="1166698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Trước khi đưa lợn con cai sữa vào nuôi cần bật đèn sưởi, quạt...</a:t>
            </a: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631" y="2151905"/>
            <a:ext cx="2492654" cy="2579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38" y="2114502"/>
            <a:ext cx="3148578" cy="2935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234">
            <a:off x="3678395" y="1995696"/>
            <a:ext cx="2036846" cy="2892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Flowchart: Punched Tape 11"/>
          <p:cNvSpPr/>
          <p:nvPr/>
        </p:nvSpPr>
        <p:spPr>
          <a:xfrm>
            <a:off x="838874" y="5563636"/>
            <a:ext cx="10536071" cy="98728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chemeClr val="bg1"/>
                </a:solidFill>
              </a:rPr>
              <a:t>Tạo môi trường nuôi phù hợp, lợn con không bị lạnh...</a:t>
            </a:r>
          </a:p>
        </p:txBody>
      </p:sp>
      <p:sp>
        <p:nvSpPr>
          <p:cNvPr id="16" name="Explosion 2 15"/>
          <p:cNvSpPr/>
          <p:nvPr/>
        </p:nvSpPr>
        <p:spPr>
          <a:xfrm>
            <a:off x="9036791" y="1689918"/>
            <a:ext cx="3155209" cy="2653383"/>
          </a:xfrm>
          <a:prstGeom prst="irregularSeal2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b="1">
                <a:solidFill>
                  <a:srgbClr val="C00000"/>
                </a:solidFill>
              </a:rPr>
              <a:t>Trước 1 giờ (mùa hè); </a:t>
            </a:r>
            <a:r>
              <a:rPr lang="vi-VN" sz="1600" b="1" smtClean="0">
                <a:solidFill>
                  <a:srgbClr val="C00000"/>
                </a:solidFill>
              </a:rPr>
              <a:t>6-12 </a:t>
            </a:r>
            <a:r>
              <a:rPr lang="vi-VN" sz="1600" b="1">
                <a:solidFill>
                  <a:srgbClr val="C00000"/>
                </a:solidFill>
              </a:rPr>
              <a:t>giờ (mùa đông)</a:t>
            </a:r>
          </a:p>
        </p:txBody>
      </p:sp>
    </p:spTree>
    <p:extLst>
      <p:ext uri="{BB962C8B-B14F-4D97-AF65-F5344CB8AC3E}">
        <p14:creationId xmlns:p14="http://schemas.microsoft.com/office/powerpoint/2010/main" val="248270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795085" y="262845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4. CHUYỂN LỢN CON VÀO CHUỒNG NUÔI NHƯ THẾ NÀO?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32" y="3699164"/>
            <a:ext cx="2478111" cy="2893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Multiplication Sign 12">
            <a:extLst>
              <a:ext uri="{FF2B5EF4-FFF2-40B4-BE49-F238E27FC236}">
                <a16:creationId xmlns:a16="http://schemas.microsoft.com/office/drawing/2014/main" xmlns="" id="{A53FB9D5-BE36-46C4-BFD3-A1C9324D9F15}"/>
              </a:ext>
            </a:extLst>
          </p:cNvPr>
          <p:cNvSpPr/>
          <p:nvPr/>
        </p:nvSpPr>
        <p:spPr>
          <a:xfrm>
            <a:off x="1838391" y="5087789"/>
            <a:ext cx="1766570" cy="1345565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sp>
        <p:nvSpPr>
          <p:cNvPr id="7" name="Plaque 6"/>
          <p:cNvSpPr/>
          <p:nvPr/>
        </p:nvSpPr>
        <p:spPr>
          <a:xfrm>
            <a:off x="6180676" y="1160058"/>
            <a:ext cx="5492768" cy="2424587"/>
          </a:xfrm>
          <a:prstGeom prst="plaqu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C00000"/>
                </a:solidFill>
              </a:rPr>
              <a:t>Vận chuyển bằng xe:</a:t>
            </a:r>
          </a:p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Chuẩn bị đủ lồng nhốt </a:t>
            </a:r>
            <a:r>
              <a:rPr lang="vi-VN" b="1" smtClean="0">
                <a:solidFill>
                  <a:srgbClr val="002060"/>
                </a:solidFill>
              </a:rPr>
              <a:t>lợn</a:t>
            </a:r>
            <a:endParaRPr lang="vi-VN" b="1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Vệ sinh và khử trùng xe, lồng nhốt </a:t>
            </a:r>
            <a:r>
              <a:rPr lang="vi-VN" b="1" smtClean="0">
                <a:solidFill>
                  <a:srgbClr val="002060"/>
                </a:solidFill>
              </a:rPr>
              <a:t>lợn</a:t>
            </a:r>
            <a:endParaRPr lang="vi-VN" b="1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Không nhốt quá nhiều </a:t>
            </a:r>
            <a:r>
              <a:rPr lang="vi-VN" b="1" smtClean="0">
                <a:solidFill>
                  <a:srgbClr val="002060"/>
                </a:solidFill>
              </a:rPr>
              <a:t>lợn/lồng</a:t>
            </a:r>
            <a:endParaRPr lang="vi-VN" b="1">
              <a:solidFill>
                <a:srgbClr val="002060"/>
              </a:solidFill>
            </a:endParaRPr>
          </a:p>
          <a:p>
            <a:pPr marL="342900" indent="-342900" algn="just">
              <a:lnSpc>
                <a:spcPts val="2500"/>
              </a:lnSpc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Duy trì tốc độ đi đều, không quá nhanh</a:t>
            </a:r>
            <a:r>
              <a:rPr lang="en-US" b="1">
                <a:solidFill>
                  <a:srgbClr val="002060"/>
                </a:solidFill>
              </a:rPr>
              <a:t>.</a:t>
            </a:r>
            <a:endParaRPr lang="vi-VN" b="1">
              <a:solidFill>
                <a:srgbClr val="00206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808" y="3701412"/>
            <a:ext cx="3047734" cy="2893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8" y="3701412"/>
            <a:ext cx="2911961" cy="2893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Plaque 10"/>
          <p:cNvSpPr/>
          <p:nvPr/>
        </p:nvSpPr>
        <p:spPr>
          <a:xfrm>
            <a:off x="390010" y="1253337"/>
            <a:ext cx="5394120" cy="2331308"/>
          </a:xfrm>
          <a:prstGeom prst="plaqu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b="1">
                <a:solidFill>
                  <a:srgbClr val="C00000"/>
                </a:solidFill>
              </a:rPr>
              <a:t>Chuyển trong nội bộ trại</a:t>
            </a:r>
            <a:r>
              <a:rPr lang="vi-VN">
                <a:solidFill>
                  <a:srgbClr val="C00000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Đường di chuyển phải sạch, không có vật cản trên </a:t>
            </a:r>
            <a:r>
              <a:rPr lang="vi-VN" b="1" smtClean="0">
                <a:solidFill>
                  <a:srgbClr val="002060"/>
                </a:solidFill>
              </a:rPr>
              <a:t>đường</a:t>
            </a:r>
            <a:endParaRPr lang="vi-VN" b="1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Lùa đuổi lợn con theo từng nhóm </a:t>
            </a:r>
            <a:r>
              <a:rPr lang="vi-VN" b="1" smtClean="0">
                <a:solidFill>
                  <a:srgbClr val="002060"/>
                </a:solidFill>
              </a:rPr>
              <a:t>nhỏ</a:t>
            </a:r>
            <a:endParaRPr lang="vi-VN" b="1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Không lùa lợn đi quá nhanh, không đánh, dồn đuổi </a:t>
            </a:r>
            <a:r>
              <a:rPr lang="vi-VN" b="1" smtClean="0">
                <a:solidFill>
                  <a:srgbClr val="002060"/>
                </a:solidFill>
              </a:rPr>
              <a:t>lợn</a:t>
            </a:r>
            <a:endParaRPr lang="vi-VN" b="1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Nên chuyển lợn vào lúc thời tiết tốt</a:t>
            </a:r>
            <a:r>
              <a:rPr lang="en-US" b="1">
                <a:solidFill>
                  <a:srgbClr val="002060"/>
                </a:solidFill>
              </a:rPr>
              <a:t>.</a:t>
            </a:r>
            <a:endParaRPr lang="vi-VN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8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471653" y="29543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5. Sắp xếp lợn cai sữa vào chuồng nuôi như thế nào?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26" y="1820002"/>
            <a:ext cx="7419975" cy="2609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97147" y="1268637"/>
            <a:ext cx="508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>
                <a:solidFill>
                  <a:srgbClr val="C00000"/>
                </a:solidFill>
              </a:rPr>
              <a:t>Sơ đồ sắp xếp lợn cai sữa vào chuồng nuôi</a:t>
            </a:r>
          </a:p>
        </p:txBody>
      </p:sp>
      <p:sp>
        <p:nvSpPr>
          <p:cNvPr id="12" name="Cloud 11"/>
          <p:cNvSpPr/>
          <p:nvPr/>
        </p:nvSpPr>
        <p:spPr>
          <a:xfrm>
            <a:off x="6033371" y="4790364"/>
            <a:ext cx="5826530" cy="1828800"/>
          </a:xfrm>
          <a:prstGeom prst="cloud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00CC"/>
                </a:solidFill>
              </a:rPr>
              <a:t>Tạo điều kiện tốt nhất cho từng loại lợn. Lợn nhỏ sống ở ô có tiểu khí hậu tốt nhất trong cả dãy chuồng.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663779" y="1228299"/>
            <a:ext cx="3141257" cy="204716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30538"/>
              <a:gd name="adj6" fmla="val -590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b="1">
                <a:solidFill>
                  <a:srgbClr val="C00000"/>
                </a:solidFill>
              </a:rPr>
              <a:t>Mật độ nhốt: 20-25 con/ô</a:t>
            </a:r>
          </a:p>
          <a:p>
            <a:pPr algn="just"/>
            <a:r>
              <a:rPr lang="vi-VN" b="1">
                <a:solidFill>
                  <a:srgbClr val="C00000"/>
                </a:solidFill>
              </a:rPr>
              <a:t>Chuồng sàn: </a:t>
            </a:r>
          </a:p>
          <a:p>
            <a:pPr algn="just"/>
            <a:r>
              <a:rPr lang="vi-VN" b="1">
                <a:solidFill>
                  <a:srgbClr val="C00000"/>
                </a:solidFill>
              </a:rPr>
              <a:t>	0,4 – 0,5 m</a:t>
            </a:r>
            <a:r>
              <a:rPr lang="vi-VN" b="1" baseline="30000">
                <a:solidFill>
                  <a:srgbClr val="C00000"/>
                </a:solidFill>
              </a:rPr>
              <a:t>2</a:t>
            </a:r>
            <a:r>
              <a:rPr lang="vi-VN" b="1">
                <a:solidFill>
                  <a:srgbClr val="C00000"/>
                </a:solidFill>
              </a:rPr>
              <a:t>/con</a:t>
            </a:r>
          </a:p>
          <a:p>
            <a:pPr algn="just"/>
            <a:r>
              <a:rPr lang="vi-VN" b="1">
                <a:solidFill>
                  <a:srgbClr val="C00000"/>
                </a:solidFill>
              </a:rPr>
              <a:t>Chuồng nền bê tông: </a:t>
            </a:r>
          </a:p>
          <a:p>
            <a:pPr algn="just"/>
            <a:r>
              <a:rPr lang="vi-VN" b="1">
                <a:solidFill>
                  <a:srgbClr val="C00000"/>
                </a:solidFill>
              </a:rPr>
              <a:t>	0,6 – 0,75 m</a:t>
            </a:r>
            <a:r>
              <a:rPr lang="vi-VN" b="1" baseline="30000">
                <a:solidFill>
                  <a:srgbClr val="C00000"/>
                </a:solidFill>
              </a:rPr>
              <a:t>2</a:t>
            </a:r>
            <a:r>
              <a:rPr lang="vi-VN" b="1">
                <a:solidFill>
                  <a:srgbClr val="C00000"/>
                </a:solidFill>
              </a:rPr>
              <a:t>/con</a:t>
            </a:r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93" y="3699164"/>
            <a:ext cx="3483317" cy="282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218363" y="203197"/>
            <a:ext cx="112017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6. Làm thế nào để lợn con giai đoạn sau cai sữa không bị lạnh?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324" y="1156980"/>
            <a:ext cx="3314667" cy="2254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502" y="1775870"/>
            <a:ext cx="55774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Nuôi trong chuồng kín, điều khiển nhiệt độ, ẩm độ, độ thông thoáng... 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Điều chỉnh lưu lượng gió hợp lý (</a:t>
            </a:r>
            <a:r>
              <a:rPr lang="vi-VN" sz="2000" b="1" i="1">
                <a:solidFill>
                  <a:srgbClr val="002060"/>
                </a:solidFill>
              </a:rPr>
              <a:t>Che bớt dàn lạnh, giảm số lượng và tốc độ quạt...</a:t>
            </a:r>
            <a:r>
              <a:rPr lang="vi-VN" sz="2000" b="1">
                <a:solidFill>
                  <a:srgbClr val="002060"/>
                </a:solidFill>
              </a:rPr>
              <a:t>).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Có tấm pallet hoặc </a:t>
            </a:r>
            <a:r>
              <a:rPr lang="vi-VN" sz="2000" b="1" smtClean="0">
                <a:solidFill>
                  <a:srgbClr val="002060"/>
                </a:solidFill>
              </a:rPr>
              <a:t>tấm đệm để </a:t>
            </a:r>
            <a:r>
              <a:rPr lang="vi-VN" sz="2000" b="1">
                <a:solidFill>
                  <a:srgbClr val="002060"/>
                </a:solidFill>
              </a:rPr>
              <a:t>lợn nằm.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Có đủ đèn hồng ngoại/tấm sưởi với công suất hợp lý.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Những ngày lạnh giá, che thêm bạt (</a:t>
            </a:r>
            <a:r>
              <a:rPr lang="vi-VN" sz="2000" b="1" i="1">
                <a:solidFill>
                  <a:srgbClr val="002060"/>
                </a:solidFill>
              </a:rPr>
              <a:t>đảm bảo độ thoáng bằng cách để khe hở</a:t>
            </a:r>
            <a:r>
              <a:rPr lang="vi-VN" sz="2000" b="1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682" y="3057099"/>
            <a:ext cx="2353765" cy="28732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6210795" y="3668696"/>
            <a:ext cx="2552131" cy="2251880"/>
          </a:xfrm>
          <a:prstGeom prst="wedgeEllipseCallout">
            <a:avLst>
              <a:gd name="adj1" fmla="val 88033"/>
              <a:gd name="adj2" fmla="val -1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/>
              <a:t>Lợn con nằm thoải mái, dàn đều trên nền chuồng...</a:t>
            </a:r>
          </a:p>
        </p:txBody>
      </p:sp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8" y="5149852"/>
            <a:ext cx="2172335" cy="1398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455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122828" y="212736"/>
            <a:ext cx="116415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600" b="1">
                <a:solidFill>
                  <a:srgbClr val="FFFF00"/>
                </a:solidFill>
                <a:latin typeface="Arial "/>
                <a:ea typeface="Roboto"/>
              </a:rPr>
              <a:t>7. Làm thế nào để chuồng nuôi lợn sau cai sữa luôn </a:t>
            </a:r>
            <a:r>
              <a:rPr lang="vi-VN" sz="2600" b="1">
                <a:solidFill>
                  <a:srgbClr val="FF0000"/>
                </a:solidFill>
                <a:latin typeface="Arial "/>
                <a:ea typeface="Roboto"/>
              </a:rPr>
              <a:t>Khô – Sạch - Ấm</a:t>
            </a:r>
            <a:r>
              <a:rPr lang="vi-VN" sz="2600" b="1">
                <a:solidFill>
                  <a:srgbClr val="FFFF00"/>
                </a:solidFill>
                <a:latin typeface="Arial "/>
                <a:ea typeface="Roboto"/>
              </a:rPr>
              <a:t>?</a:t>
            </a:r>
            <a:endParaRPr lang="vi-VN" sz="26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858" y="1385662"/>
            <a:ext cx="735251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 smtClean="0">
                <a:solidFill>
                  <a:srgbClr val="002060"/>
                </a:solidFill>
              </a:rPr>
              <a:t>Nuôi trên chuồng </a:t>
            </a:r>
            <a:r>
              <a:rPr lang="vi-VN" b="1">
                <a:solidFill>
                  <a:srgbClr val="002060"/>
                </a:solidFill>
              </a:rPr>
              <a:t>nền sàn nhựa, nếu nền bê tông cứng phải đảm bảo độ dốc thoát </a:t>
            </a:r>
            <a:r>
              <a:rPr lang="vi-VN" b="1" smtClean="0">
                <a:solidFill>
                  <a:srgbClr val="002060"/>
                </a:solidFill>
              </a:rPr>
              <a:t>nước</a:t>
            </a:r>
            <a:endParaRPr lang="vi-VN" b="1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Lắp đặt núm uống hoặc bát uống đúng vị trí, không để nước rò rỉ, phun hoặc rớt ra </a:t>
            </a:r>
            <a:r>
              <a:rPr lang="vi-VN" b="1" smtClean="0">
                <a:solidFill>
                  <a:srgbClr val="002060"/>
                </a:solidFill>
              </a:rPr>
              <a:t>chuồng</a:t>
            </a:r>
            <a:endParaRPr lang="vi-VN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Có khu vực úm với bóng đèn sưởi đủ công suất, sàn gỗ hoặc pallet để lợn con </a:t>
            </a:r>
            <a:r>
              <a:rPr lang="vi-VN" b="1" smtClean="0">
                <a:solidFill>
                  <a:srgbClr val="002060"/>
                </a:solidFill>
              </a:rPr>
              <a:t>nằm</a:t>
            </a:r>
            <a:endParaRPr lang="vi-VN" b="1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Trời giá lạnh cần phải có bạt che bên </a:t>
            </a:r>
            <a:r>
              <a:rPr lang="vi-VN" b="1" smtClean="0">
                <a:solidFill>
                  <a:srgbClr val="002060"/>
                </a:solidFill>
              </a:rPr>
              <a:t>trên</a:t>
            </a:r>
            <a:endParaRPr lang="vi-VN" b="1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vi-VN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813" y="1117753"/>
            <a:ext cx="3682642" cy="33107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xplosion 1 5"/>
          <p:cNvSpPr/>
          <p:nvPr/>
        </p:nvSpPr>
        <p:spPr>
          <a:xfrm>
            <a:off x="7197755" y="4561826"/>
            <a:ext cx="4475690" cy="2099019"/>
          </a:xfrm>
          <a:prstGeom prst="irregularSeal1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</a:rPr>
              <a:t>Lợn con mới nhập đàn cần tập đi vệ sinh đúng chỗ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874" y="3733102"/>
            <a:ext cx="2381250" cy="29277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2FE3562-9CA1-4540-84EB-F1D9595223FE}"/>
              </a:ext>
            </a:extLst>
          </p:cNvPr>
          <p:cNvSpPr txBox="1"/>
          <p:nvPr/>
        </p:nvSpPr>
        <p:spPr>
          <a:xfrm>
            <a:off x="440857" y="3765813"/>
            <a:ext cx="395838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Điều chỉnh nhiệt độ ô chuồng phù </a:t>
            </a:r>
            <a:r>
              <a:rPr lang="vi-VN" b="1" smtClean="0">
                <a:solidFill>
                  <a:srgbClr val="002060"/>
                </a:solidFill>
              </a:rPr>
              <a:t>hợp</a:t>
            </a:r>
            <a:endParaRPr lang="vi-VN" b="1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Tạo độ thông thoáng phù </a:t>
            </a:r>
            <a:r>
              <a:rPr lang="vi-VN" b="1" smtClean="0">
                <a:solidFill>
                  <a:srgbClr val="002060"/>
                </a:solidFill>
              </a:rPr>
              <a:t>hợp</a:t>
            </a:r>
            <a:endParaRPr lang="vi-VN" b="1">
              <a:solidFill>
                <a:srgbClr val="002060"/>
              </a:solidFill>
            </a:endParaRPr>
          </a:p>
          <a:p>
            <a:pPr marL="342900" lvl="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Tập cho lợn con khi mới nhập đàn đi vệ sinh đúng </a:t>
            </a:r>
            <a:r>
              <a:rPr lang="vi-VN" b="1" smtClean="0">
                <a:solidFill>
                  <a:srgbClr val="002060"/>
                </a:solidFill>
              </a:rPr>
              <a:t>chỗ</a:t>
            </a:r>
            <a:endParaRPr lang="vi-VN" b="1">
              <a:solidFill>
                <a:srgbClr val="002060"/>
              </a:solidFill>
            </a:endParaRPr>
          </a:p>
          <a:p>
            <a:pPr marL="342900" indent="-34290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</a:rPr>
              <a:t>Vệ sinh chuồng sạch sẽ, hạn chế sử dụng nước rửa chuồng</a:t>
            </a:r>
            <a:r>
              <a:rPr lang="en-US" b="1">
                <a:solidFill>
                  <a:srgbClr val="002060"/>
                </a:solidFill>
              </a:rPr>
              <a:t>.</a:t>
            </a:r>
            <a:endParaRPr lang="vi-VN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911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342080" y="142533"/>
            <a:ext cx="115110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8. Giá trị dinh dưỡng trong thức ăn cho lợn con sau cai sữa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533918"/>
              </p:ext>
            </p:extLst>
          </p:nvPr>
        </p:nvGraphicFramePr>
        <p:xfrm>
          <a:off x="518556" y="1105471"/>
          <a:ext cx="11075029" cy="47853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040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5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3456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4403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5828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Chỉ tiêu</a:t>
                      </a: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vi-VN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ĐVT</a:t>
                      </a:r>
                      <a:endParaRPr lang="vi-VN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cai sữa - 15 kg</a:t>
                      </a:r>
                      <a:endParaRPr lang="vi-VN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endParaRPr lang="en-US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 15 - 30 kg</a:t>
                      </a:r>
                      <a:endParaRPr lang="vi-VN" sz="2000"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 ẩm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&lt;14,0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&lt;14,0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393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 lượng trao đổi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kcal/kg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3.200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3.100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 thô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644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Lysine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1,10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Methionine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799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Methionine + cystein 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Canxi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0,80 - 1,00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0,60 - 0,95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Photpho tổng số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0,65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258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Natri clorua</a:t>
                      </a:r>
                      <a:endParaRPr lang="vi-VN" sz="20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0,50</a:t>
                      </a:r>
                      <a:endParaRPr lang="vi-VN" sz="2000" b="1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8883" y="5974822"/>
            <a:ext cx="9471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i="1">
                <a:solidFill>
                  <a:srgbClr val="002060"/>
                </a:solidFill>
              </a:rPr>
              <a:t>Nguồn:</a:t>
            </a:r>
            <a:r>
              <a:rPr lang="vi-VN" b="1">
                <a:solidFill>
                  <a:srgbClr val="002060"/>
                </a:solidFill>
              </a:rPr>
              <a:t> </a:t>
            </a:r>
            <a:r>
              <a:rPr lang="vi-VN" b="1" i="1">
                <a:solidFill>
                  <a:srgbClr val="002060"/>
                </a:solidFill>
              </a:rPr>
              <a:t>TCVN 1547-2020. Thức ăn chăn nuôi - Thức ăn hỗn hợp cho lợn</a:t>
            </a:r>
            <a:endParaRPr lang="vi-VN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68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761529" y="168696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9. Lưu ý khi sử dụng thức ăn cho lợn sau cai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sữa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420" y="1323833"/>
            <a:ext cx="3669878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 là thức ăn hỗn hợp hoàn chỉnh: </a:t>
            </a:r>
          </a:p>
          <a:p>
            <a:pPr marL="287338" lvl="1"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đủ giá trị dinh </a:t>
            </a: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được chế biến </a:t>
            </a: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phù hợp khả năng tiêu </a:t>
            </a:r>
            <a:r>
              <a:rPr lang="vi-VN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7338" lvl="1"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(4) có mùi hấp dẫn. </a:t>
            </a:r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Hạn chế thay đổi thức ăn...</a:t>
            </a:r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bao bì đóng gói, không sử dụng bao bị rách, quá hạn sử dụng...</a:t>
            </a:r>
          </a:p>
          <a:p>
            <a:pPr marL="28575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ăn lưu trữ trong kho thoáng, mát, cao ráo, tránh ẩm thấp..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771475"/>
              </p:ext>
            </p:extLst>
          </p:nvPr>
        </p:nvGraphicFramePr>
        <p:xfrm>
          <a:off x="4071711" y="2574143"/>
          <a:ext cx="4537295" cy="25253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39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28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504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3602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chuyển</a:t>
                      </a:r>
                      <a:r>
                        <a:rPr lang="vi-VN" sz="1600" baseline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 thức ăn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Tỷ lệ thức ăn cũ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Tỷ lệ thức ăn mới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86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thứ nhất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86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thứ 2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86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thứ 3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86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thứ 4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786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thứ 5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vi-VN" sz="1800" b="1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" name="Down Ribbon 8"/>
          <p:cNvSpPr/>
          <p:nvPr/>
        </p:nvSpPr>
        <p:spPr>
          <a:xfrm>
            <a:off x="3877928" y="1462911"/>
            <a:ext cx="4924860" cy="907449"/>
          </a:xfrm>
          <a:prstGeom prst="ribbo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FF0000"/>
                </a:solidFill>
              </a:rPr>
              <a:t>Tỷ lệ chuyển đổi thức ăn cũ và mới</a:t>
            </a:r>
          </a:p>
        </p:txBody>
      </p:sp>
      <p:sp>
        <p:nvSpPr>
          <p:cNvPr id="11" name="Oval Callout 10"/>
          <p:cNvSpPr/>
          <p:nvPr/>
        </p:nvSpPr>
        <p:spPr>
          <a:xfrm>
            <a:off x="9292781" y="5432872"/>
            <a:ext cx="2543661" cy="1037230"/>
          </a:xfrm>
          <a:prstGeom prst="wedgeEllipseCallout">
            <a:avLst>
              <a:gd name="adj1" fmla="val -1757"/>
              <a:gd name="adj2" fmla="val -10583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rgbClr val="FF0000"/>
                </a:solidFill>
              </a:rPr>
              <a:t>Bảo quản tốt thức ăn...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364" y="1212343"/>
            <a:ext cx="2666493" cy="3594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2568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"/>
          <p:cNvSpPr txBox="1">
            <a:spLocks noGrp="1"/>
          </p:cNvSpPr>
          <p:nvPr>
            <p:ph type="subTitle" idx="1"/>
          </p:nvPr>
        </p:nvSpPr>
        <p:spPr>
          <a:xfrm>
            <a:off x="386209" y="1724008"/>
            <a:ext cx="11263086" cy="2978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0000CC"/>
              </a:buClr>
              <a:buSzPts val="4400"/>
            </a:pP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b="1" smtClean="0">
                <a:solidFill>
                  <a:srgbClr val="002060"/>
                </a:solidFill>
                <a:ea typeface="Roboto"/>
                <a:sym typeface="Roboto"/>
              </a:rPr>
              <a:t>Phần V. </a:t>
            </a:r>
            <a:endParaRPr lang="en-US" sz="3200" b="1" dirty="0">
              <a:solidFill>
                <a:srgbClr val="002060"/>
              </a:solidFill>
              <a:ea typeface="Roboto"/>
              <a:sym typeface="Roboto"/>
            </a:endParaRPr>
          </a:p>
          <a:p>
            <a:pPr>
              <a:buClr>
                <a:srgbClr val="0000CC"/>
              </a:buClr>
              <a:buSzPts val="4400"/>
            </a:pPr>
            <a:r>
              <a:rPr lang="en-US" sz="3200" b="1">
                <a:solidFill>
                  <a:srgbClr val="980000"/>
                </a:solidFill>
              </a:rPr>
              <a:t>KỸ THUẬT CHĂN NUÔI LỢN CON SAU CAI SỮA</a:t>
            </a:r>
            <a:endParaRPr lang="vi-VN" sz="3200" b="1" dirty="0">
              <a:solidFill>
                <a:srgbClr val="C00000"/>
              </a:solidFill>
              <a:ea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4524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686028" y="163380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10. Cách cho lợn con sau cai sữa ăn đúng kỹ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thuật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546" y="1105467"/>
            <a:ext cx="110473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Ngày nhập đàn: </a:t>
            </a:r>
            <a:r>
              <a:rPr lang="en-US" sz="2000" b="1">
                <a:solidFill>
                  <a:srgbClr val="002060"/>
                </a:solidFill>
              </a:rPr>
              <a:t>c</a:t>
            </a:r>
            <a:r>
              <a:rPr lang="vi-VN" sz="2000" b="1">
                <a:solidFill>
                  <a:srgbClr val="002060"/>
                </a:solidFill>
              </a:rPr>
              <a:t>ho nhịn ăn 3-4 giờ; cho uống nước (nên pha thêm hỗn hợp điện giải</a:t>
            </a:r>
            <a:r>
              <a:rPr lang="vi-VN" sz="2000" b="1" smtClean="0">
                <a:solidFill>
                  <a:srgbClr val="002060"/>
                </a:solidFill>
              </a:rPr>
              <a:t>)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Những ngày đầu: cho ăn theo khẩu phần (lượng thức ăn từ 1,5 – 1,8% khối lượng cơ thể), cho ăn theo bữa (4-5 bữa/ngày)</a:t>
            </a: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Những ngày tiếp theo: cho ăn tự do, đảm bảo trong máng luôn có thức </a:t>
            </a:r>
            <a:r>
              <a:rPr lang="vi-VN" sz="2000" b="1" smtClean="0">
                <a:solidFill>
                  <a:srgbClr val="002060"/>
                </a:solidFill>
              </a:rPr>
              <a:t>ăn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>
              <a:spcBef>
                <a:spcPts val="600"/>
              </a:spcBef>
              <a:buFont typeface="Wingdings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Thường xuyên theo dõi, kiểm tra lợn con có tự đến máng ăn hay </a:t>
            </a:r>
            <a:r>
              <a:rPr lang="vi-VN" sz="2000" b="1" smtClean="0">
                <a:solidFill>
                  <a:srgbClr val="002060"/>
                </a:solidFill>
              </a:rPr>
              <a:t>không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43" y="3071363"/>
            <a:ext cx="2532547" cy="2114782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278" y="3051198"/>
            <a:ext cx="2835023" cy="2108432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937" y="3125790"/>
            <a:ext cx="2742022" cy="20603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767" y="5326938"/>
            <a:ext cx="25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i="1">
                <a:solidFill>
                  <a:srgbClr val="0000CC"/>
                </a:solidFill>
              </a:rPr>
              <a:t>Máng thiếu thức ăn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91475" y="5391397"/>
            <a:ext cx="2532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0000CC"/>
                </a:solidFill>
              </a:rPr>
              <a:t>Máng vừa đủ thức ăn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43937" y="5446828"/>
            <a:ext cx="2742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i="1">
                <a:solidFill>
                  <a:srgbClr val="0000CC"/>
                </a:solidFill>
              </a:rPr>
              <a:t>Máng quá nhiều thức ăn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8411" y="5835198"/>
            <a:ext cx="10652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>
                <a:solidFill>
                  <a:srgbClr val="C00000"/>
                </a:solidFill>
              </a:rPr>
              <a:t>Điều chỉnh lượng thức ăn rơi xuống máng phù hợp</a:t>
            </a:r>
          </a:p>
        </p:txBody>
      </p:sp>
    </p:spTree>
    <p:extLst>
      <p:ext uri="{BB962C8B-B14F-4D97-AF65-F5344CB8AC3E}">
        <p14:creationId xmlns:p14="http://schemas.microsoft.com/office/powerpoint/2010/main" val="23178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451136" y="143300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11. Có nên cho lợn mới cai sữa ăn thức ăn dạng lỏng?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391" y="990730"/>
            <a:ext cx="418565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Áp dụng cho lợn con mới cai sữa ăn chưa tốt</a:t>
            </a:r>
          </a:p>
          <a:p>
            <a:pPr lvl="0">
              <a:spcBef>
                <a:spcPts val="600"/>
              </a:spcBef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Cách cho ăn: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thức ăn hỗn hợp với nước ấm (bổ sung men tiêu hoá), 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lợn con ăn ngay sau khi pha xong.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 lượng thức ăn vừa đủ một lần ăn. 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Lùa toàn bộ lợn con dậy, ra khỏi khu úm để tất cả đều được ăn.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máng ăn và vệ sinh máng sạch sẽ sau khi ăn xong.</a:t>
            </a: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lợn con ăn 3-4 bữa/ngày.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7525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đủ máng cho lợn con,  tránh tình trạng tranh nhau ăn và bị ướt.</a:t>
            </a:r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911" y="1187355"/>
            <a:ext cx="3201155" cy="293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685" y="4261600"/>
            <a:ext cx="1865630" cy="24008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44" y="1160996"/>
            <a:ext cx="2905962" cy="2934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Line Callout 2 9"/>
          <p:cNvSpPr/>
          <p:nvPr/>
        </p:nvSpPr>
        <p:spPr>
          <a:xfrm>
            <a:off x="8380602" y="4289939"/>
            <a:ext cx="2969704" cy="1407065"/>
          </a:xfrm>
          <a:prstGeom prst="borderCallout2">
            <a:avLst>
              <a:gd name="adj1" fmla="val 99834"/>
              <a:gd name="adj2" fmla="val 62685"/>
              <a:gd name="adj3" fmla="val 96257"/>
              <a:gd name="adj4" fmla="val 62923"/>
              <a:gd name="adj5" fmla="val 98075"/>
              <a:gd name="adj6" fmla="val 62354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>
                <a:solidFill>
                  <a:srgbClr val="0000CC"/>
                </a:solidFill>
              </a:rPr>
              <a:t>Không để thức ăn thừa trong máng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4345049" y="4904468"/>
            <a:ext cx="2050636" cy="1810232"/>
          </a:xfrm>
          <a:prstGeom prst="cloudCallout">
            <a:avLst>
              <a:gd name="adj1" fmla="val 84544"/>
              <a:gd name="adj2" fmla="val -797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>
                <a:solidFill>
                  <a:srgbClr val="C00000"/>
                </a:solidFill>
              </a:rPr>
              <a:t>Nếu lợn con không ăn, có thể </a:t>
            </a:r>
            <a:r>
              <a:rPr lang="vi-VN" i="1" smtClean="0">
                <a:solidFill>
                  <a:srgbClr val="C00000"/>
                </a:solidFill>
              </a:rPr>
              <a:t>dùng chai cho ăn</a:t>
            </a:r>
            <a:endParaRPr lang="vi-VN" i="1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CFE414-BDCE-420B-B969-1430A8C4E010}"/>
              </a:ext>
            </a:extLst>
          </p:cNvPr>
          <p:cNvSpPr txBox="1"/>
          <p:nvPr/>
        </p:nvSpPr>
        <p:spPr>
          <a:xfrm>
            <a:off x="9060110" y="4387442"/>
            <a:ext cx="1686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9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249801" y="150399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12. Làm thế nào để cung cấp đủ nước uống cho lợn con?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3773" y="5281249"/>
            <a:ext cx="464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b="1" i="1">
                <a:solidFill>
                  <a:srgbClr val="002060"/>
                </a:solidFill>
              </a:rPr>
              <a:t>Điều chỉnh đúng lưu lượng chảy của dòng nước qua vòi uống (0,5 lít/ phút).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89" y="1098203"/>
            <a:ext cx="2412335" cy="2995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ular Callout 5"/>
          <p:cNvSpPr/>
          <p:nvPr/>
        </p:nvSpPr>
        <p:spPr>
          <a:xfrm>
            <a:off x="8328148" y="5066554"/>
            <a:ext cx="3807726" cy="1386485"/>
          </a:xfrm>
          <a:prstGeom prst="wedgeRoundRectCallout">
            <a:avLst>
              <a:gd name="adj1" fmla="val 9633"/>
              <a:gd name="adj2" fmla="val -1205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i="1"/>
              <a:t>Thường xuyên kiểm tra các vòi uống, đảm </a:t>
            </a:r>
            <a:r>
              <a:rPr lang="vi-VN" b="1" i="1" smtClean="0"/>
              <a:t>bảo vòi </a:t>
            </a:r>
            <a:r>
              <a:rPr lang="vi-VN" b="1" i="1"/>
              <a:t>uống hoạt động bình thường</a:t>
            </a:r>
          </a:p>
        </p:txBody>
      </p:sp>
      <p:sp>
        <p:nvSpPr>
          <p:cNvPr id="10" name="Cloud Callout 9"/>
          <p:cNvSpPr/>
          <p:nvPr/>
        </p:nvSpPr>
        <p:spPr>
          <a:xfrm>
            <a:off x="163773" y="1126117"/>
            <a:ext cx="2663842" cy="3163872"/>
          </a:xfrm>
          <a:prstGeom prst="cloudCallout">
            <a:avLst>
              <a:gd name="adj1" fmla="val 74788"/>
              <a:gd name="adj2" fmla="val -12048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i="1">
              <a:solidFill>
                <a:srgbClr val="C00000"/>
              </a:solidFill>
            </a:endParaRPr>
          </a:p>
          <a:p>
            <a:pPr lvl="0" algn="ctr"/>
            <a:r>
              <a:rPr lang="vi-VN" b="1" i="1">
                <a:solidFill>
                  <a:srgbClr val="C00000"/>
                </a:solidFill>
              </a:rPr>
              <a:t>- Cung cấp nước thường xuyên qua các vòi uống tự động.</a:t>
            </a:r>
          </a:p>
          <a:p>
            <a:pPr lvl="0" algn="ctr"/>
            <a:r>
              <a:rPr lang="vi-VN" b="1" i="1">
                <a:solidFill>
                  <a:srgbClr val="C00000"/>
                </a:solidFill>
              </a:rPr>
              <a:t>- Lắp đặt vòi uống đúng kỹ thuật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573" y="4362233"/>
            <a:ext cx="3139014" cy="2354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79" y="1126116"/>
            <a:ext cx="2827616" cy="29673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18" y="1126117"/>
            <a:ext cx="2915068" cy="2898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12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83824" y="182633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13. Có nên trộn kháng sinh vào thức ăn cho lợn sau cai sữa?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1652" y="1212335"/>
            <a:ext cx="6550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000" b="1" i="1">
                <a:solidFill>
                  <a:srgbClr val="C00000"/>
                </a:solidFill>
              </a:rPr>
              <a:t>Không nên trộn kháng sinh vào thức ăn cho lợn con sau cai sữa vì: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Sẽ dẫn đến hiện tượng “</a:t>
            </a:r>
            <a:r>
              <a:rPr lang="vi-VN" sz="2000" b="1" i="1">
                <a:solidFill>
                  <a:srgbClr val="002060"/>
                </a:solidFill>
              </a:rPr>
              <a:t>nhờn thuốc</a:t>
            </a:r>
            <a:r>
              <a:rPr lang="vi-VN" sz="2000" b="1">
                <a:solidFill>
                  <a:srgbClr val="002060"/>
                </a:solidFill>
              </a:rPr>
              <a:t>” còn gọi là “</a:t>
            </a:r>
            <a:r>
              <a:rPr lang="vi-VN" sz="2000" b="1" i="1">
                <a:solidFill>
                  <a:srgbClr val="002060"/>
                </a:solidFill>
              </a:rPr>
              <a:t>kháng kháng sinh</a:t>
            </a:r>
            <a:r>
              <a:rPr lang="vi-VN" sz="2000" b="1">
                <a:solidFill>
                  <a:srgbClr val="002060"/>
                </a:solidFill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Làm tăng chi phí chăn nuôi.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2" y="1103151"/>
            <a:ext cx="4013980" cy="29502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7820167" y="4847979"/>
            <a:ext cx="4203511" cy="1634707"/>
          </a:xfrm>
          <a:prstGeom prst="cloudCallout">
            <a:avLst>
              <a:gd name="adj1" fmla="val -13690"/>
              <a:gd name="adj2" fmla="val -953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i="1"/>
              <a:t>Vi khuẩn kháng kháng sinh, khi lợn con ốm </a:t>
            </a:r>
            <a:r>
              <a:rPr lang="vi-VN" i="1">
                <a:solidFill>
                  <a:srgbClr val="C00000"/>
                </a:solidFill>
              </a:rPr>
              <a:t>sẽ rất khó điều trị</a:t>
            </a:r>
          </a:p>
        </p:txBody>
      </p:sp>
      <p:sp>
        <p:nvSpPr>
          <p:cNvPr id="9" name="7-Point Star 8"/>
          <p:cNvSpPr/>
          <p:nvPr/>
        </p:nvSpPr>
        <p:spPr>
          <a:xfrm>
            <a:off x="-1" y="2843551"/>
            <a:ext cx="7469933" cy="3807324"/>
          </a:xfrm>
          <a:prstGeom prst="star7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C00000"/>
                </a:solidFill>
              </a:rPr>
              <a:t>Để giảm nguy cơ tiêu chảy nên:</a:t>
            </a:r>
          </a:p>
          <a:p>
            <a:pPr marL="342900" indent="-342900" algn="just">
              <a:buAutoNum type="arabicParenBoth"/>
            </a:pPr>
            <a:r>
              <a:rPr lang="vi-VN" b="1" smtClean="0">
                <a:solidFill>
                  <a:srgbClr val="0000CC"/>
                </a:solidFill>
              </a:rPr>
              <a:t>Sử dụng thức </a:t>
            </a:r>
            <a:r>
              <a:rPr lang="vi-VN" b="1">
                <a:solidFill>
                  <a:srgbClr val="0000CC"/>
                </a:solidFill>
              </a:rPr>
              <a:t>ăn tốt, phù hợp </a:t>
            </a:r>
          </a:p>
          <a:p>
            <a:pPr marL="342900" indent="-342900" algn="just">
              <a:buAutoNum type="arabicParenBoth"/>
            </a:pPr>
            <a:r>
              <a:rPr lang="vi-VN" b="1">
                <a:solidFill>
                  <a:srgbClr val="0000CC"/>
                </a:solidFill>
              </a:rPr>
              <a:t>Bổ sung thêm chế phẩm sinh học (probiotics, men tiêu hóa...)</a:t>
            </a:r>
          </a:p>
          <a:p>
            <a:pPr marL="342900" indent="-342900" algn="just">
              <a:buAutoNum type="arabicParenBoth"/>
            </a:pPr>
            <a:r>
              <a:rPr lang="vi-VN" b="1">
                <a:solidFill>
                  <a:srgbClr val="0000CC"/>
                </a:solidFill>
              </a:rPr>
              <a:t>Vitamin...</a:t>
            </a:r>
          </a:p>
          <a:p>
            <a:pPr algn="ctr"/>
            <a:r>
              <a:rPr lang="vi-VN" b="1" i="1">
                <a:solidFill>
                  <a:srgbClr val="FF0000"/>
                </a:solidFill>
              </a:rPr>
              <a:t>Chỉ sử dụng kháng sinh để điều trị bệnh!</a:t>
            </a:r>
          </a:p>
        </p:txBody>
      </p:sp>
    </p:spTree>
    <p:extLst>
      <p:ext uri="{BB962C8B-B14F-4D97-AF65-F5344CB8AC3E}">
        <p14:creationId xmlns:p14="http://schemas.microsoft.com/office/powerpoint/2010/main" val="411282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856003" y="151275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14. Cách phòng hội chứng tiêu chảy cho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con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672870"/>
              </p:ext>
            </p:extLst>
          </p:nvPr>
        </p:nvGraphicFramePr>
        <p:xfrm>
          <a:off x="367755" y="1121370"/>
          <a:ext cx="11456490" cy="537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91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8648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6437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 nhân</a:t>
                      </a:r>
                      <a:endParaRPr lang="vi-VN" sz="18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Cách phòng</a:t>
                      </a:r>
                      <a:endParaRPr lang="vi-VN" sz="180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306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Sức đề kháng còn </a:t>
                      </a:r>
                      <a:r>
                        <a:rPr lang="vi-VN" sz="18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kém</a:t>
                      </a:r>
                      <a:endParaRPr lang="vi-VN" sz="1800" b="1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 trường sống thay </a:t>
                      </a:r>
                      <a:r>
                        <a:rPr lang="vi-VN" sz="18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</a:p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 </a:t>
                      </a:r>
                      <a:r>
                        <a:rPr lang="vi-VN" sz="18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 mẫn cảm với nhiệt độ, ẩm độ chuồng nuôi</a:t>
                      </a:r>
                      <a:r>
                        <a:rPr lang="vi-VN" sz="18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endParaRPr lang="vi-VN" sz="1800" b="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/>
                </a:tc>
                <a:tc>
                  <a:txBody>
                    <a:bodyPr/>
                    <a:lstStyle/>
                    <a:p>
                      <a:pPr marL="395288" indent="-28575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Vệ sinh sạch, khử trùng chuồng, để trống chuồng tối thiểu 7 </a:t>
                      </a:r>
                      <a:r>
                        <a:rPr lang="vi-VN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5288" indent="-28575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Tạo môi trường tiểu khí hậu chuồng nuôi phù </a:t>
                      </a:r>
                      <a:r>
                        <a:rPr lang="vi-VN" sz="1800" b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hợp. 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 con cần chuồng nuôi “ấm – khô – sạch – không có gió lùa”;</a:t>
                      </a:r>
                    </a:p>
                    <a:p>
                      <a:pPr marL="395288" indent="-28575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Đảm bảo mật độ nuôi phù hợp (số con/m</a:t>
                      </a:r>
                      <a:r>
                        <a:rPr lang="vi-VN" sz="1800" b="1" baseline="30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và số con/ô chuồng).</a:t>
                      </a:r>
                    </a:p>
                    <a:p>
                      <a:pPr marL="395288" indent="-28575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Tiêm phòng đầy đủ các loại vắc xin theo quy định.</a:t>
                      </a:r>
                      <a:endParaRPr lang="vi-VN" sz="1800" b="1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0675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</a:t>
                      </a: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tiêu hóa </a:t>
                      </a: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chưa </a:t>
                      </a: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hoàn thiện.</a:t>
                      </a:r>
                    </a:p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 động ruột của lợn con chậm, thức ăn </a:t>
                      </a: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 </a:t>
                      </a: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ứ trệ </a:t>
                      </a: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</a:t>
                      </a:r>
                      <a:r>
                        <a:rPr lang="vi-VN" sz="1800" b="1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 sinh vật có hại phát triển.</a:t>
                      </a:r>
                    </a:p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Hệ vi sinh vật trong đường tiêu hóa lợn con chưa hoàn thiện.</a:t>
                      </a:r>
                      <a:endParaRPr lang="vi-VN" sz="18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endParaRPr lang="vi-VN" sz="1800" b="1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 ăn thức ăn hỗn hợp hoàn chỉnh, được chế biến tốt, phù hợp khả năng tiêu hóa, không bị </a:t>
                      </a:r>
                      <a:r>
                        <a:rPr lang="vi-VN" sz="18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mốc</a:t>
                      </a:r>
                      <a:endParaRPr lang="vi-VN" sz="1800" b="1" kern="120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Thực hiện đúng tỷ lệ chuyển đổi thức ăn cũ sang </a:t>
                      </a:r>
                      <a:r>
                        <a:rPr lang="vi-VN" sz="1800" b="1" kern="1200" smtClean="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mới</a:t>
                      </a:r>
                      <a:endParaRPr lang="vi-VN" sz="1800" b="1" kern="1200">
                        <a:solidFill>
                          <a:srgbClr val="0000CC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Bổ sung thêm các enzym tiêu hóa và chế phẩm probiotics.</a:t>
                      </a:r>
                    </a:p>
                  </a:txBody>
                  <a:tcPr marL="33027" marR="33027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1288">
                <a:tc>
                  <a:txBody>
                    <a:bodyPr/>
                    <a:lstStyle/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Lợn con thường ăn nhiều </a:t>
                      </a:r>
                      <a:r>
                        <a:rPr lang="vi-VN" sz="1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sym typeface="Wingdings" pitchFamily="2" charset="2"/>
                        </a:rPr>
                        <a:t> </a:t>
                      </a:r>
                      <a:r>
                        <a:rPr lang="vi-VN" sz="1800" b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thức </a:t>
                      </a:r>
                      <a:r>
                        <a:rPr lang="vi-VN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ăn không tiêu hóa hết.</a:t>
                      </a:r>
                    </a:p>
                    <a:p>
                      <a:pPr marL="285750" indent="-285750" algn="just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Uống nước quá lạnh.</a:t>
                      </a:r>
                      <a:endParaRPr lang="vi-VN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33027" marR="33027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Đủ số lượng máng ăn, vòi </a:t>
                      </a: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uống</a:t>
                      </a:r>
                      <a:endParaRPr lang="vi-VN" sz="18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Cho ăn</a:t>
                      </a:r>
                      <a:r>
                        <a:rPr lang="vi-VN" sz="1800" b="1" kern="1200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đúng kỹ thuật: những</a:t>
                      </a: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ngày đầu cho ăn theo khẩu phần, sau đó nếu không bị tiêu chảy cho ăn tự </a:t>
                      </a: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</a:t>
                      </a:r>
                      <a:endParaRPr lang="vi-VN" sz="1800" b="1" kern="12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395288" indent="-285750" algn="just" defTabSz="914377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Đảm bảo nước uống không quá lạnh (từ </a:t>
                      </a: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18-25</a:t>
                      </a:r>
                      <a:r>
                        <a:rPr lang="vi-VN" sz="1800" b="1" kern="1200" baseline="300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  <a:r>
                        <a:rPr lang="vi-VN" sz="1800" b="1" kern="120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</a:t>
                      </a:r>
                      <a:r>
                        <a:rPr lang="vi-VN" sz="1800" b="1" kern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3027" marR="33027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532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278295" y="231927"/>
            <a:ext cx="98318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15. Cách phòng bệnh sưng phù đầu cho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con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86" y="1575505"/>
            <a:ext cx="59886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C00000"/>
                </a:solidFill>
              </a:rPr>
              <a:t>Nguyên nhân</a:t>
            </a:r>
            <a:r>
              <a:rPr lang="vi-VN" sz="2000" b="1"/>
              <a:t>: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Thay đổi về điều kiện chăm sóc, nuôi dưỡng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Các yếu tố stress bất lợi của thời tiết như nhiệt độ, độ ẩm làm giảm sức đề kháng của lợn tạo điều kiện cho vi khuẩn </a:t>
            </a:r>
            <a:r>
              <a:rPr lang="vi-VN" sz="2000" b="1" i="1">
                <a:solidFill>
                  <a:srgbClr val="002060"/>
                </a:solidFill>
              </a:rPr>
              <a:t>E.coli</a:t>
            </a:r>
            <a:r>
              <a:rPr lang="vi-VN" sz="2000" b="1">
                <a:solidFill>
                  <a:srgbClr val="002060"/>
                </a:solidFill>
              </a:rPr>
              <a:t> có cơ hội phát triển</a:t>
            </a:r>
            <a:r>
              <a:rPr lang="vi-VN" sz="2000" b="1"/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2000" b="1">
                <a:solidFill>
                  <a:srgbClr val="C00000"/>
                </a:solidFill>
              </a:rPr>
              <a:t>Triệu chứng: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Phù đầu và mí </a:t>
            </a:r>
            <a:r>
              <a:rPr lang="vi-VN" sz="2000" b="1" smtClean="0">
                <a:solidFill>
                  <a:srgbClr val="002060"/>
                </a:solidFill>
              </a:rPr>
              <a:t>mắt</a:t>
            </a:r>
            <a:endParaRPr lang="vi-VN" sz="2000" b="1">
              <a:solidFill>
                <a:srgbClr val="002060"/>
              </a:solidFill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Lợn kêu tiếng </a:t>
            </a:r>
            <a:r>
              <a:rPr lang="vi-VN" sz="2000" b="1" smtClean="0">
                <a:solidFill>
                  <a:srgbClr val="002060"/>
                </a:solidFill>
              </a:rPr>
              <a:t>khàn, </a:t>
            </a:r>
            <a:r>
              <a:rPr lang="vi-VN" sz="2000" b="1">
                <a:solidFill>
                  <a:srgbClr val="002060"/>
                </a:solidFill>
              </a:rPr>
              <a:t>có triệu chứng thần kinh co giật, chuyển động mất định hướng, trước khi chết 4 chân như “bơi </a:t>
            </a:r>
            <a:r>
              <a:rPr lang="vi-VN" sz="2000" b="1" smtClean="0">
                <a:solidFill>
                  <a:srgbClr val="002060"/>
                </a:solidFill>
              </a:rPr>
              <a:t>chèo”.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879" y="1078173"/>
            <a:ext cx="3747881" cy="2814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346" y="4086329"/>
            <a:ext cx="3732414" cy="2610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690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718882" y="145612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15. </a:t>
            </a: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Cách phòng bệnh sưng phù đầu cho lợn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con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2011" y="1078173"/>
            <a:ext cx="78548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2000" b="1">
                <a:solidFill>
                  <a:srgbClr val="C00000"/>
                </a:solidFill>
              </a:rPr>
              <a:t>Cách phòng bệnh: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Thực hiện quy trình nuôi “cùng vào – cùng ra”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Vệ sinh, khử trùng và để trống chuồng tối thiểu 7 </a:t>
            </a:r>
            <a:r>
              <a:rPr lang="vi-VN" sz="2000" b="1" smtClean="0">
                <a:solidFill>
                  <a:srgbClr val="002060"/>
                </a:solidFill>
              </a:rPr>
              <a:t>ngày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Tạo </a:t>
            </a:r>
            <a:r>
              <a:rPr lang="vi-VN" sz="2000" b="1">
                <a:solidFill>
                  <a:srgbClr val="002060"/>
                </a:solidFill>
              </a:rPr>
              <a:t>môi trường tiểu khí hậu chuồng nuôi phù hợp: </a:t>
            </a:r>
            <a:r>
              <a:rPr lang="vi-VN" sz="2000" b="1" smtClean="0">
                <a:solidFill>
                  <a:srgbClr val="002060"/>
                </a:solidFill>
              </a:rPr>
              <a:t>luôn </a:t>
            </a:r>
            <a:r>
              <a:rPr lang="vi-VN" sz="2000" b="1">
                <a:solidFill>
                  <a:srgbClr val="002060"/>
                </a:solidFill>
              </a:rPr>
              <a:t>sạch sẽ - khô ráo - ấm áp - thoáng </a:t>
            </a:r>
            <a:r>
              <a:rPr lang="vi-VN" sz="2000" b="1" smtClean="0">
                <a:solidFill>
                  <a:srgbClr val="002060"/>
                </a:solidFill>
              </a:rPr>
              <a:t>mát</a:t>
            </a:r>
            <a:endParaRPr lang="vi-VN" sz="2000" b="1">
              <a:solidFill>
                <a:srgbClr val="002060"/>
              </a:solidFill>
            </a:endParaRP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Đảm bảo mật độ nuôi phù hợp (số con/m</a:t>
            </a:r>
            <a:r>
              <a:rPr lang="vi-VN" sz="2000" b="1" baseline="30000">
                <a:solidFill>
                  <a:srgbClr val="002060"/>
                </a:solidFill>
              </a:rPr>
              <a:t>2</a:t>
            </a:r>
            <a:r>
              <a:rPr lang="vi-VN" sz="2000" b="1">
                <a:solidFill>
                  <a:srgbClr val="002060"/>
                </a:solidFill>
              </a:rPr>
              <a:t> và số con/ô chuồng);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Sử </a:t>
            </a:r>
            <a:r>
              <a:rPr lang="vi-VN" sz="2000" b="1">
                <a:solidFill>
                  <a:srgbClr val="002060"/>
                </a:solidFill>
              </a:rPr>
              <a:t>dụng thức ăn chất lượng tốt, dễ tiêu hóa, không bị mốc, hư hỏng; kiểm soát tốt khẩu phần ăn</a:t>
            </a:r>
          </a:p>
          <a:p>
            <a:pPr marL="285750" lvl="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Cung cấp đầy đủ nước uống hợp vệ sinh cho lợn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 smtClean="0">
                <a:solidFill>
                  <a:srgbClr val="002060"/>
                </a:solidFill>
              </a:rPr>
              <a:t>Tăng </a:t>
            </a:r>
            <a:r>
              <a:rPr lang="vi-VN" sz="2000" b="1">
                <a:solidFill>
                  <a:srgbClr val="002060"/>
                </a:solidFill>
              </a:rPr>
              <a:t>cường sức đề kháng cho lợn con: bổ sung vitamin, chế phẩm sinh học…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vi-VN" sz="2000" b="1">
                <a:solidFill>
                  <a:srgbClr val="002060"/>
                </a:solidFill>
              </a:rPr>
              <a:t>Tiêm vắc xin phòng bệnh sưng phù đầu (theo hướng dẫn của nhà sản xuất</a:t>
            </a:r>
            <a:r>
              <a:rPr lang="vi-VN" sz="2000" b="1" smtClean="0">
                <a:solidFill>
                  <a:srgbClr val="002060"/>
                </a:solidFill>
              </a:rPr>
              <a:t>).</a:t>
            </a:r>
            <a:endParaRPr lang="vi-VN" sz="2000" b="1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13" y="1225390"/>
            <a:ext cx="3712993" cy="2724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13" y="4075652"/>
            <a:ext cx="3712994" cy="26314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16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1117864" y="202518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16. Theo dõi ghi chép sổ sách đầy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đủ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90" y="1337481"/>
            <a:ext cx="11304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i="1">
                <a:solidFill>
                  <a:srgbClr val="C00000"/>
                </a:solidFill>
              </a:rPr>
              <a:t>Mẫu 1.</a:t>
            </a:r>
            <a:r>
              <a:rPr lang="vi-VN" b="1" i="1"/>
              <a:t> </a:t>
            </a:r>
            <a:r>
              <a:rPr lang="vi-VN" b="1" i="1">
                <a:solidFill>
                  <a:srgbClr val="002060"/>
                </a:solidFill>
              </a:rPr>
              <a:t>Sổ theo dõi lợn con sau cai sữa</a:t>
            </a:r>
            <a:endParaRPr lang="vi-VN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011860"/>
              </p:ext>
            </p:extLst>
          </p:nvPr>
        </p:nvGraphicFramePr>
        <p:xfrm>
          <a:off x="368490" y="1895992"/>
          <a:ext cx="11304955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0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779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9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9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66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Ô số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Ngày nhập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Số con nhập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095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vi-VN" sz="2000" b="1">
                          <a:effectLst/>
                        </a:rPr>
                        <a:t>Số con sống đến 70 ngày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Tỷ lệ nuôi sống (%)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 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71652" y="3732664"/>
            <a:ext cx="717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i="1">
                <a:solidFill>
                  <a:srgbClr val="C00000"/>
                </a:solidFill>
              </a:rPr>
              <a:t>Mẫu 2.</a:t>
            </a:r>
            <a:r>
              <a:rPr lang="vi-VN" b="1" i="1"/>
              <a:t> </a:t>
            </a:r>
            <a:r>
              <a:rPr lang="vi-VN" b="1" i="1">
                <a:solidFill>
                  <a:srgbClr val="002060"/>
                </a:solidFill>
              </a:rPr>
              <a:t>Sổ theo dõi thức ăn nuôi lợn con sau cai sữa (kg)</a:t>
            </a:r>
            <a:endParaRPr lang="vi-VN">
              <a:solidFill>
                <a:srgbClr val="002060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12903"/>
              </p:ext>
            </p:extLst>
          </p:nvPr>
        </p:nvGraphicFramePr>
        <p:xfrm>
          <a:off x="420071" y="4205217"/>
          <a:ext cx="11201792" cy="13487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96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961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408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408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24085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Ngày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Ô số 1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Ô số 2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Ô số 3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1">
                          <a:effectLst/>
                        </a:rPr>
                        <a:t>....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 defTabSz="914377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377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377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 defTabSz="914377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 b="1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1300">
                          <a:effectLst/>
                        </a:rPr>
                        <a:t> </a:t>
                      </a:r>
                      <a:endParaRPr lang="vi-VN" sz="13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09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471653" y="295431"/>
            <a:ext cx="109032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800" b="1">
                <a:solidFill>
                  <a:srgbClr val="FFFF00"/>
                </a:solidFill>
                <a:latin typeface="Arial "/>
                <a:ea typeface="Roboto"/>
              </a:rPr>
              <a:t>16. Theo dõi ghi chép sổ sách đầy </a:t>
            </a:r>
            <a:r>
              <a:rPr lang="vi-VN" sz="2800" b="1" smtClean="0">
                <a:solidFill>
                  <a:srgbClr val="FFFF00"/>
                </a:solidFill>
                <a:latin typeface="Arial "/>
                <a:ea typeface="Roboto"/>
              </a:rPr>
              <a:t>đủ</a:t>
            </a:r>
            <a:endParaRPr lang="vi-VN" sz="28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8490" y="1337481"/>
            <a:ext cx="113049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>
                <a:solidFill>
                  <a:srgbClr val="C00000"/>
                </a:solidFill>
              </a:rPr>
              <a:t>Mẫu 3:</a:t>
            </a:r>
            <a:r>
              <a:rPr lang="vi-VN" sz="2000" b="1" i="1">
                <a:solidFill>
                  <a:srgbClr val="0000CC"/>
                </a:solidFill>
              </a:rPr>
              <a:t> </a:t>
            </a:r>
            <a:r>
              <a:rPr lang="vi-VN" sz="2000" b="1" i="1">
                <a:solidFill>
                  <a:srgbClr val="002060"/>
                </a:solidFill>
              </a:rPr>
              <a:t>Sổ theo dõi tiêm vắc xin</a:t>
            </a:r>
            <a:endParaRPr lang="vi-VN" sz="2000">
              <a:solidFill>
                <a:srgbClr val="00206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92855"/>
              </p:ext>
            </p:extLst>
          </p:nvPr>
        </p:nvGraphicFramePr>
        <p:xfrm>
          <a:off x="155106" y="1843155"/>
          <a:ext cx="11518340" cy="15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03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9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3424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342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765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7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17653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20072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Ô số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tiêm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Ghi chú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 tả lợn cổ điển lần 1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Lở mồm long móng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Dịch tả lợn cổ điển lần 2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 dấu</a:t>
                      </a:r>
                      <a:endParaRPr lang="vi-VN" sz="20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 tospira  lần 1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 tospira  lần 2</a:t>
                      </a:r>
                      <a:endParaRPr lang="vi-VN" sz="1600">
                        <a:effectLst/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038174"/>
              </p:ext>
            </p:extLst>
          </p:nvPr>
        </p:nvGraphicFramePr>
        <p:xfrm>
          <a:off x="229381" y="4267994"/>
          <a:ext cx="11444063" cy="198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2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45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15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921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931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09908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4572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Ngày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Ô số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Số con ốm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Triệu chứng, bệnh lý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Thuốc điều trị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Số ngày điều trị khỏi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effectLst/>
                        </a:rPr>
                        <a:t>Khác (chết/ huỷ)</a:t>
                      </a:r>
                      <a:endParaRPr lang="vi-VN" sz="2000" b="1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vi-VN" sz="2000">
                        <a:effectLst/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1653" y="3753132"/>
            <a:ext cx="11201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>
                <a:solidFill>
                  <a:srgbClr val="C00000"/>
                </a:solidFill>
              </a:rPr>
              <a:t>Mẫu </a:t>
            </a:r>
            <a:r>
              <a:rPr lang="en-US" sz="2000" b="1" i="1">
                <a:solidFill>
                  <a:srgbClr val="C00000"/>
                </a:solidFill>
              </a:rPr>
              <a:t>4</a:t>
            </a:r>
            <a:r>
              <a:rPr lang="vi-VN" sz="2000" b="1" i="1">
                <a:solidFill>
                  <a:srgbClr val="C00000"/>
                </a:solidFill>
              </a:rPr>
              <a:t>:</a:t>
            </a:r>
            <a:r>
              <a:rPr lang="vi-VN" sz="2000" b="1" i="1">
                <a:solidFill>
                  <a:srgbClr val="0000CC"/>
                </a:solidFill>
              </a:rPr>
              <a:t> </a:t>
            </a:r>
            <a:r>
              <a:rPr lang="vi-VN" sz="2000" b="1" i="1">
                <a:solidFill>
                  <a:srgbClr val="002060"/>
                </a:solidFill>
              </a:rPr>
              <a:t>Sổ theo dõi </a:t>
            </a:r>
            <a:r>
              <a:rPr lang="en-US" sz="2000" b="1" i="1">
                <a:solidFill>
                  <a:srgbClr val="002060"/>
                </a:solidFill>
              </a:rPr>
              <a:t>sức khoẻ đàn lợn</a:t>
            </a:r>
            <a:endParaRPr lang="vi-VN" sz="20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9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247DF2C4-F687-3145-9052-028892FBE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931384"/>
            <a:ext cx="12192000" cy="657645"/>
          </a:xfrm>
        </p:spPr>
        <p:txBody>
          <a:bodyPr/>
          <a:lstStyle/>
          <a:p>
            <a:pPr algn="ctr"/>
            <a:r>
              <a:rPr lang="en-US" altLang="en-US" sz="4400" b="1" dirty="0" err="1"/>
              <a:t>Chúc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các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bác</a:t>
            </a:r>
            <a:r>
              <a:rPr lang="en-US" altLang="en-US" sz="4400" b="1" dirty="0"/>
              <a:t> nuôi </a:t>
            </a:r>
            <a:r>
              <a:rPr lang="en-US" altLang="en-US" sz="4400" b="1" dirty="0" err="1"/>
              <a:t>lợn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thành</a:t>
            </a:r>
            <a:r>
              <a:rPr lang="en-US" altLang="en-US" sz="4400" b="1" dirty="0"/>
              <a:t> </a:t>
            </a:r>
            <a:r>
              <a:rPr lang="en-US" altLang="en-US" sz="4400" b="1" dirty="0" err="1"/>
              <a:t>công</a:t>
            </a:r>
            <a:endParaRPr lang="x-none" sz="4400" dirty="0"/>
          </a:p>
        </p:txBody>
      </p:sp>
      <p:pic>
        <p:nvPicPr>
          <p:cNvPr id="3" name="Picture 2" descr="United States Agency for International Development (USAID) | International  Institute for Sustainable Development">
            <a:extLst>
              <a:ext uri="{FF2B5EF4-FFF2-40B4-BE49-F238E27FC236}">
                <a16:creationId xmlns:a16="http://schemas.microsoft.com/office/drawing/2014/main" xmlns="" id="{36581289-639C-4608-A85F-B3DD62212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98" y="-69228"/>
            <a:ext cx="124781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EC66A1-236D-46D8-B693-70E56248F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10" y="122936"/>
            <a:ext cx="1621871" cy="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65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"/>
          <p:cNvSpPr txBox="1"/>
          <p:nvPr/>
        </p:nvSpPr>
        <p:spPr>
          <a:xfrm>
            <a:off x="364419" y="1538872"/>
            <a:ext cx="5507875" cy="3816389"/>
          </a:xfrm>
          <a:prstGeom prst="rect">
            <a:avLst/>
          </a:prstGeom>
          <a:solidFill>
            <a:schemeClr val="lt1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nuôi sống cao (≥96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nhanh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(khối </a:t>
            </a: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 70 ngày tuổi ≥ 28 kg/con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sức sống cao, tỷ lệ mắc bệnh thấp (≤5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Tỷ lệ còi cọc 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vi-VN" sz="24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 tốn thức ăn/kg tăng khối lượng thấp (≤ 1,6 kg</a:t>
            </a:r>
            <a:r>
              <a:rPr lang="vi-VN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1390703" y="256739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1. MỤC TIÊU CHĂN NUÔI LỢN CON SAU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028" y="2000390"/>
            <a:ext cx="4271121" cy="33182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/>
          <p:cNvSpPr/>
          <p:nvPr/>
        </p:nvSpPr>
        <p:spPr>
          <a:xfrm>
            <a:off x="177421" y="1105469"/>
            <a:ext cx="11723427" cy="480401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FF00"/>
                </a:solidFill>
              </a:rPr>
              <a:t>Lợn con sau cai sữa thường gặp những vấn đề gì? Tại sao?</a:t>
            </a:r>
          </a:p>
        </p:txBody>
      </p:sp>
    </p:spTree>
    <p:extLst>
      <p:ext uri="{BB962C8B-B14F-4D97-AF65-F5344CB8AC3E}">
        <p14:creationId xmlns:p14="http://schemas.microsoft.com/office/powerpoint/2010/main" val="39972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845419" y="241457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2. TẠI SAO LỢN CON SAU CAI SỮA THƯỜNG BỊ STRESS?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2967" y="1406228"/>
            <a:ext cx="6258709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con cai sữa thường bị stress, vì:</a:t>
            </a:r>
            <a:endParaRPr lang="en-US" sz="22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vi-VN" sz="2200" b="1" u="sng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Lợn con bị ngừng bú sữa và phải xa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thể mẫn cảm với nhiệt độ môi trường, đặc biệt nhiệt độ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Hệ tiêu hoá và hệ miễn dịch chưa hoàn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thiện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 đổi từ sữa lợn mẹ sang thức ăn </a:t>
            </a:r>
            <a:r>
              <a:rPr lang="vi-VN" sz="22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hỗn hợp</a:t>
            </a:r>
            <a:endParaRPr lang="vi-VN" sz="22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Font typeface="Wingdings" pitchFamily="2" charset="2"/>
              <a:buChar char="ü"/>
            </a:pPr>
            <a:r>
              <a:rPr lang="vi-VN" sz="2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 trường sống thay đổi, bị chuyển chỗ và ghép với đàn khác.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0950" y="1307714"/>
            <a:ext cx="3513836" cy="37108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loud Callout 7"/>
          <p:cNvSpPr/>
          <p:nvPr/>
        </p:nvSpPr>
        <p:spPr>
          <a:xfrm>
            <a:off x="6919415" y="5172502"/>
            <a:ext cx="4754029" cy="1146412"/>
          </a:xfrm>
          <a:prstGeom prst="cloudCallout">
            <a:avLst>
              <a:gd name="adj1" fmla="val -9637"/>
              <a:gd name="adj2" fmla="val -13992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>
                <a:solidFill>
                  <a:srgbClr val="0000CC"/>
                </a:solidFill>
              </a:rPr>
              <a:t>Lợn con bị lạnh, nằm chồng lên nhau.</a:t>
            </a:r>
          </a:p>
        </p:txBody>
      </p:sp>
    </p:spTree>
    <p:extLst>
      <p:ext uri="{BB962C8B-B14F-4D97-AF65-F5344CB8AC3E}">
        <p14:creationId xmlns:p14="http://schemas.microsoft.com/office/powerpoint/2010/main" val="190400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604008" y="196739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2. TẠI SAO LỢN CON SAU CAI SỮA THƯỜNG BỊ STRESS?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574" y="1219935"/>
            <a:ext cx="625870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200" b="1">
                <a:solidFill>
                  <a:srgbClr val="C00000"/>
                </a:solidFill>
              </a:rPr>
              <a:t>Giải pháp phòng stress cho lợn con:</a:t>
            </a:r>
            <a:endParaRPr lang="en-US" sz="2200" b="1">
              <a:solidFill>
                <a:srgbClr val="C00000"/>
              </a:solidFill>
            </a:endParaRPr>
          </a:p>
          <a:p>
            <a:pPr lvl="0"/>
            <a:endParaRPr lang="vi-VN" sz="2200" b="1">
              <a:solidFill>
                <a:srgbClr val="C0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Tập cho lợn con biết ăn, kết hợp cai sữa </a:t>
            </a:r>
            <a:r>
              <a:rPr lang="vi-VN" sz="2200" b="1" smtClean="0">
                <a:solidFill>
                  <a:srgbClr val="002060"/>
                </a:solidFill>
              </a:rPr>
              <a:t>sớm</a:t>
            </a:r>
            <a:endParaRPr lang="vi-VN" sz="2200" b="1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vi-VN" sz="2200" b="1" smtClean="0">
                <a:solidFill>
                  <a:srgbClr val="002060"/>
                </a:solidFill>
              </a:rPr>
              <a:t>Tạo </a:t>
            </a:r>
            <a:r>
              <a:rPr lang="vi-VN" sz="2200" b="1">
                <a:solidFill>
                  <a:srgbClr val="002060"/>
                </a:solidFill>
              </a:rPr>
              <a:t>môi trường tiểu khí hậu phù hợp (</a:t>
            </a:r>
            <a:r>
              <a:rPr lang="vi-VN" sz="2200" b="1" i="1">
                <a:solidFill>
                  <a:srgbClr val="002060"/>
                </a:solidFill>
              </a:rPr>
              <a:t>nhiệt độ, ẩm độ, độ thông thoáng</a:t>
            </a:r>
            <a:r>
              <a:rPr lang="vi-VN" sz="2200" b="1" smtClean="0">
                <a:solidFill>
                  <a:srgbClr val="002060"/>
                </a:solidFill>
              </a:rPr>
              <a:t>)</a:t>
            </a:r>
            <a:endParaRPr lang="vi-VN" sz="2200" b="1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vi-VN" sz="2200" b="1" smtClean="0">
                <a:solidFill>
                  <a:srgbClr val="002060"/>
                </a:solidFill>
              </a:rPr>
              <a:t>Đảm </a:t>
            </a:r>
            <a:r>
              <a:rPr lang="vi-VN" sz="2200" b="1">
                <a:solidFill>
                  <a:srgbClr val="002060"/>
                </a:solidFill>
              </a:rPr>
              <a:t>bảo đồng đều về khối lượng, tuổi... khi ghép </a:t>
            </a:r>
            <a:r>
              <a:rPr lang="vi-VN" sz="2200" b="1" smtClean="0">
                <a:solidFill>
                  <a:srgbClr val="002060"/>
                </a:solidFill>
              </a:rPr>
              <a:t>đàn</a:t>
            </a:r>
            <a:endParaRPr lang="vi-VN" sz="2200" b="1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Cung cấp thức ăn đủ dinh dưỡng, dễ tiêu hoá, mùi vị hấp </a:t>
            </a:r>
            <a:r>
              <a:rPr lang="vi-VN" sz="2200" b="1" smtClean="0">
                <a:solidFill>
                  <a:srgbClr val="002060"/>
                </a:solidFill>
              </a:rPr>
              <a:t>dẫn</a:t>
            </a:r>
            <a:endParaRPr lang="vi-VN" sz="2200" b="1">
              <a:solidFill>
                <a:srgbClr val="002060"/>
              </a:solidFill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Bổ sung thêm chế phẩm sinh học, men tiêu </a:t>
            </a:r>
            <a:r>
              <a:rPr lang="vi-VN" sz="2200" b="1" smtClean="0">
                <a:solidFill>
                  <a:srgbClr val="002060"/>
                </a:solidFill>
              </a:rPr>
              <a:t>hóa</a:t>
            </a:r>
            <a:endParaRPr lang="vi-VN" sz="2200" b="1">
              <a:solidFill>
                <a:srgbClr val="00206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vi-VN" sz="2200" b="1">
                <a:solidFill>
                  <a:srgbClr val="002060"/>
                </a:solidFill>
              </a:rPr>
              <a:t>Cung cấp đủ nước uống hợp vệ sinh, không quá lạnh...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10" y="1051902"/>
            <a:ext cx="3477732" cy="3869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xplosion 1 9"/>
          <p:cNvSpPr/>
          <p:nvPr/>
        </p:nvSpPr>
        <p:spPr>
          <a:xfrm>
            <a:off x="6862785" y="4799090"/>
            <a:ext cx="3745257" cy="2154635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>
                <a:solidFill>
                  <a:srgbClr val="0000CC"/>
                </a:solidFill>
              </a:rPr>
              <a:t>Tạo môi trường sống tốt nhất cho lợn con.</a:t>
            </a:r>
          </a:p>
        </p:txBody>
      </p:sp>
    </p:spTree>
    <p:extLst>
      <p:ext uri="{BB962C8B-B14F-4D97-AF65-F5344CB8AC3E}">
        <p14:creationId xmlns:p14="http://schemas.microsoft.com/office/powerpoint/2010/main" val="32751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795084" y="228518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88641656"/>
              </p:ext>
            </p:extLst>
          </p:nvPr>
        </p:nvGraphicFramePr>
        <p:xfrm>
          <a:off x="312381" y="1129099"/>
          <a:ext cx="112609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33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646596" y="248621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66553" y="1198643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Các bước vệ sinh chuồng nuôi lợn con sau cai sữa</a:t>
            </a:r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61" y="2006931"/>
            <a:ext cx="2977693" cy="338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88" y="2006931"/>
            <a:ext cx="2761325" cy="338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6818" y="5677469"/>
            <a:ext cx="2977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i="1">
                <a:solidFill>
                  <a:srgbClr val="C00000"/>
                </a:solidFill>
              </a:rPr>
              <a:t>Bước 1.</a:t>
            </a:r>
            <a:r>
              <a:rPr lang="vi-VN" sz="1700" b="1">
                <a:solidFill>
                  <a:srgbClr val="0000CC"/>
                </a:solidFill>
              </a:rPr>
              <a:t> </a:t>
            </a:r>
            <a:r>
              <a:rPr lang="vi-VN" sz="1700" b="1">
                <a:solidFill>
                  <a:srgbClr val="002060"/>
                </a:solidFill>
              </a:rPr>
              <a:t>Tháo máng ăn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96949" y="5695664"/>
            <a:ext cx="3699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i="1">
                <a:solidFill>
                  <a:srgbClr val="C00000"/>
                </a:solidFill>
              </a:rPr>
              <a:t>Bước 2</a:t>
            </a:r>
            <a:r>
              <a:rPr lang="vi-VN" sz="1700" b="1">
                <a:solidFill>
                  <a:srgbClr val="C00000"/>
                </a:solidFill>
              </a:rPr>
              <a:t>.</a:t>
            </a:r>
            <a:r>
              <a:rPr lang="vi-VN" sz="1700" b="1">
                <a:solidFill>
                  <a:srgbClr val="0000CC"/>
                </a:solidFill>
              </a:rPr>
              <a:t> </a:t>
            </a:r>
            <a:r>
              <a:rPr lang="vi-VN" sz="1700" b="1">
                <a:solidFill>
                  <a:srgbClr val="002060"/>
                </a:solidFill>
              </a:rPr>
              <a:t>Tháo tấm đan, vật dụng...</a:t>
            </a:r>
          </a:p>
        </p:txBody>
      </p:sp>
      <p:pic>
        <p:nvPicPr>
          <p:cNvPr id="13" name="Picture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702" y="2006931"/>
            <a:ext cx="2838564" cy="33844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08" y="2006931"/>
            <a:ext cx="2562651" cy="34168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7173646" y="5708867"/>
            <a:ext cx="3699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i="1">
                <a:solidFill>
                  <a:srgbClr val="C00000"/>
                </a:solidFill>
              </a:rPr>
              <a:t>Bước 3.</a:t>
            </a:r>
            <a:r>
              <a:rPr lang="vi-VN" sz="1700" b="1">
                <a:solidFill>
                  <a:srgbClr val="0000CC"/>
                </a:solidFill>
              </a:rPr>
              <a:t> </a:t>
            </a:r>
            <a:r>
              <a:rPr lang="vi-VN" sz="1700" b="1">
                <a:solidFill>
                  <a:srgbClr val="002060"/>
                </a:solidFill>
              </a:rPr>
              <a:t>Phun rửa chuồng, sàn...</a:t>
            </a:r>
          </a:p>
        </p:txBody>
      </p:sp>
    </p:spTree>
    <p:extLst>
      <p:ext uri="{BB962C8B-B14F-4D97-AF65-F5344CB8AC3E}">
        <p14:creationId xmlns:p14="http://schemas.microsoft.com/office/powerpoint/2010/main" val="131786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/>
      </p:pic>
      <p:sp>
        <p:nvSpPr>
          <p:cNvPr id="4" name="Title 1"/>
          <p:cNvSpPr txBox="1">
            <a:spLocks/>
          </p:cNvSpPr>
          <p:nvPr/>
        </p:nvSpPr>
        <p:spPr>
          <a:xfrm>
            <a:off x="748146" y="2006931"/>
            <a:ext cx="10925298" cy="3384466"/>
          </a:xfrm>
        </p:spPr>
        <p:txBody>
          <a:bodyPr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>
                <a:solidFill>
                  <a:srgbClr val="5792C9"/>
                </a:solidFill>
                <a:latin typeface="Arial" panose="020B0604020202020204" pitchFamily="34" charset="0"/>
                <a:ea typeface="Georgia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endParaRPr lang="vi-VN" sz="280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659EF77-6C1F-4324-A3F0-1BFF86F76DB2}"/>
              </a:ext>
            </a:extLst>
          </p:cNvPr>
          <p:cNvSpPr/>
          <p:nvPr/>
        </p:nvSpPr>
        <p:spPr>
          <a:xfrm>
            <a:off x="-979642" y="224960"/>
            <a:ext cx="10903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buSzPts val="2000"/>
            </a:pPr>
            <a:r>
              <a:rPr lang="vi-VN" sz="2400" b="1">
                <a:solidFill>
                  <a:srgbClr val="FFFF00"/>
                </a:solidFill>
                <a:latin typeface="Arial "/>
                <a:ea typeface="Roboto"/>
              </a:rPr>
              <a:t>3. CHUẨN BỊ CHUỒNG NUÔI LỢN CON CAI SỮA</a:t>
            </a:r>
            <a:endParaRPr lang="vi-VN" sz="2400" b="1" dirty="0">
              <a:solidFill>
                <a:srgbClr val="FFFF00"/>
              </a:solidFill>
              <a:latin typeface="Arial "/>
              <a:ea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6043" y="1338238"/>
            <a:ext cx="10626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0000CC"/>
                </a:solidFill>
                <a:latin typeface="+mj-lt"/>
              </a:rPr>
              <a:t>Các bước vệ sinh chuồng nuôi lợn con sau cai sữa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45664" y="5758903"/>
            <a:ext cx="297769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i="1">
                <a:solidFill>
                  <a:srgbClr val="C00000"/>
                </a:solidFill>
              </a:rPr>
              <a:t>Bước 4.</a:t>
            </a:r>
            <a:r>
              <a:rPr lang="vi-VN" sz="1700" b="1">
                <a:solidFill>
                  <a:srgbClr val="0000CC"/>
                </a:solidFill>
              </a:rPr>
              <a:t> </a:t>
            </a:r>
            <a:r>
              <a:rPr lang="vi-VN" sz="1700" b="1">
                <a:solidFill>
                  <a:srgbClr val="002060"/>
                </a:solidFill>
              </a:rPr>
              <a:t>Phun rửa tấm đan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07202" y="5758904"/>
            <a:ext cx="369961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700" b="1" i="1">
                <a:solidFill>
                  <a:srgbClr val="C00000"/>
                </a:solidFill>
              </a:rPr>
              <a:t>Bước 5.</a:t>
            </a:r>
            <a:r>
              <a:rPr lang="vi-VN" sz="1700" b="1">
                <a:solidFill>
                  <a:srgbClr val="0000CC"/>
                </a:solidFill>
              </a:rPr>
              <a:t> </a:t>
            </a:r>
            <a:r>
              <a:rPr lang="vi-VN" sz="1700" b="1">
                <a:solidFill>
                  <a:srgbClr val="002060"/>
                </a:solidFill>
              </a:rPr>
              <a:t>Vệ sinh quạt hút gió</a:t>
            </a: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53" y="2306821"/>
            <a:ext cx="2625296" cy="3084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object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15055" y="2306821"/>
            <a:ext cx="4111752" cy="3084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300" y="2306821"/>
            <a:ext cx="2754388" cy="30845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228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2.xml><?xml version="1.0" encoding="utf-8"?>
<a:theme xmlns:a="http://schemas.openxmlformats.org/drawingml/2006/main" name="1_COVER - Option 2">
  <a:themeElements>
    <a:clrScheme name="FAO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791C8"/>
      </a:accent1>
      <a:accent2>
        <a:srgbClr val="1A648C"/>
      </a:accent2>
      <a:accent3>
        <a:srgbClr val="508931"/>
      </a:accent3>
      <a:accent4>
        <a:srgbClr val="EF781F"/>
      </a:accent4>
      <a:accent5>
        <a:srgbClr val="AB957B"/>
      </a:accent5>
      <a:accent6>
        <a:srgbClr val="A81E3B"/>
      </a:accent6>
      <a:hlink>
        <a:srgbClr val="5791C8"/>
      </a:hlink>
      <a:folHlink>
        <a:srgbClr val="797979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3.xml><?xml version="1.0" encoding="utf-8"?>
<a:theme xmlns:a="http://schemas.openxmlformats.org/drawingml/2006/main" name="Internal scre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8" id="{A354D7FF-9A32-B042-8EB4-57E9B9C6FC5E}" vid="{5E03F0D8-5B9D-3840-8B70-9D878107D341}"/>
    </a:ext>
  </a:extLst>
</a:theme>
</file>

<file path=ppt/theme/theme4.xml><?xml version="1.0" encoding="utf-8"?>
<a:theme xmlns:a="http://schemas.openxmlformats.org/drawingml/2006/main" name="2_COVER - Optio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CAB0C303-AD70-AA45-B95F-BD78E5B9B257}" vid="{5F113010-637E-E748-8631-09046E636BC9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7122</TotalTime>
  <Words>2387</Words>
  <Application>Microsoft Office PowerPoint</Application>
  <PresentationFormat>Custom</PresentationFormat>
  <Paragraphs>362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COVER - Option 2</vt:lpstr>
      <vt:lpstr>1_COVER - Option 2</vt:lpstr>
      <vt:lpstr>Internal screen</vt:lpstr>
      <vt:lpstr>2_COVER - Option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bác nuôi lợn thành công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HUẤN  VỀ THỰC HÀNH TỐT VÀ AN TOÀN SINH HỌC TRONG CHĂN NUÔI LỢN SINH SẢN QUY MÔ VỪA VÀ NHỎ</dc:title>
  <dc:creator>Nam Ngo</dc:creator>
  <cp:lastModifiedBy>tran trung</cp:lastModifiedBy>
  <cp:revision>199</cp:revision>
  <dcterms:created xsi:type="dcterms:W3CDTF">2021-09-04T10:22:35Z</dcterms:created>
  <dcterms:modified xsi:type="dcterms:W3CDTF">2023-11-13T04:13:09Z</dcterms:modified>
</cp:coreProperties>
</file>