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3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17" r:id="rId2"/>
    <p:sldMasterId id="2147483722" r:id="rId3"/>
    <p:sldMasterId id="2147483729" r:id="rId4"/>
  </p:sldMasterIdLst>
  <p:notesMasterIdLst>
    <p:notesMasterId r:id="rId34"/>
  </p:notesMasterIdLst>
  <p:sldIdLst>
    <p:sldId id="294" r:id="rId5"/>
    <p:sldId id="289" r:id="rId6"/>
    <p:sldId id="299" r:id="rId7"/>
    <p:sldId id="267" r:id="rId8"/>
    <p:sldId id="330" r:id="rId9"/>
    <p:sldId id="300" r:id="rId10"/>
    <p:sldId id="320" r:id="rId11"/>
    <p:sldId id="321" r:id="rId12"/>
    <p:sldId id="322" r:id="rId13"/>
    <p:sldId id="302" r:id="rId14"/>
    <p:sldId id="309" r:id="rId15"/>
    <p:sldId id="310" r:id="rId16"/>
    <p:sldId id="311" r:id="rId17"/>
    <p:sldId id="331" r:id="rId18"/>
    <p:sldId id="323" r:id="rId19"/>
    <p:sldId id="313" r:id="rId20"/>
    <p:sldId id="314" r:id="rId21"/>
    <p:sldId id="315" r:id="rId22"/>
    <p:sldId id="316" r:id="rId23"/>
    <p:sldId id="317" r:id="rId24"/>
    <p:sldId id="318" r:id="rId25"/>
    <p:sldId id="324" r:id="rId26"/>
    <p:sldId id="325" r:id="rId27"/>
    <p:sldId id="319" r:id="rId28"/>
    <p:sldId id="326" r:id="rId29"/>
    <p:sldId id="327" r:id="rId30"/>
    <p:sldId id="328" r:id="rId31"/>
    <p:sldId id="329" r:id="rId32"/>
    <p:sldId id="29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=""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26FA"/>
    <a:srgbClr val="009900"/>
    <a:srgbClr val="0000CC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63" autoAdjust="0"/>
    <p:restoredTop sz="95448" autoAdjust="0"/>
  </p:normalViewPr>
  <p:slideViewPr>
    <p:cSldViewPr snapToGrid="0">
      <p:cViewPr varScale="1">
        <p:scale>
          <a:sx n="74" d="100"/>
          <a:sy n="74" d="100"/>
        </p:scale>
        <p:origin x="-46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B93D3-23FC-42B1-B494-46DE590A5F1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vi-VN"/>
        </a:p>
      </dgm:t>
    </dgm:pt>
    <dgm:pt modelId="{58F4C0A7-4E3A-4912-B6C0-036807847C5B}">
      <dgm:prSet phldrT="[Text]" phldr="1"/>
      <dgm:spPr/>
      <dgm:t>
        <a:bodyPr/>
        <a:lstStyle/>
        <a:p>
          <a:endParaRPr lang="vi-VN"/>
        </a:p>
      </dgm:t>
    </dgm:pt>
    <dgm:pt modelId="{454FF1F3-019F-4CF8-ADA2-F68F87F3BED6}" type="parTrans" cxnId="{AC61387B-29DE-4088-B28A-F3C4E28FD4D1}">
      <dgm:prSet/>
      <dgm:spPr/>
      <dgm:t>
        <a:bodyPr/>
        <a:lstStyle/>
        <a:p>
          <a:endParaRPr lang="vi-VN"/>
        </a:p>
      </dgm:t>
    </dgm:pt>
    <dgm:pt modelId="{0E04D826-9CCF-4992-9627-5BA2F632162A}" type="sibTrans" cxnId="{AC61387B-29DE-4088-B28A-F3C4E28FD4D1}">
      <dgm:prSet/>
      <dgm:spPr/>
      <dgm:t>
        <a:bodyPr/>
        <a:lstStyle/>
        <a:p>
          <a:endParaRPr lang="vi-VN"/>
        </a:p>
      </dgm:t>
    </dgm:pt>
    <dgm:pt modelId="{B24BBE33-DB04-4A9D-AA15-CC6B1E530E79}">
      <dgm:prSet phldrT="[Text]" phldr="1"/>
      <dgm:spPr/>
      <dgm:t>
        <a:bodyPr/>
        <a:lstStyle/>
        <a:p>
          <a:endParaRPr lang="vi-VN"/>
        </a:p>
      </dgm:t>
    </dgm:pt>
    <dgm:pt modelId="{BAB1F31B-805C-4CFD-B27B-315DD8788D2C}" type="parTrans" cxnId="{7A27D5E0-E7DB-426D-8FC2-AAACA7AAFCC1}">
      <dgm:prSet/>
      <dgm:spPr/>
      <dgm:t>
        <a:bodyPr/>
        <a:lstStyle/>
        <a:p>
          <a:endParaRPr lang="vi-VN"/>
        </a:p>
      </dgm:t>
    </dgm:pt>
    <dgm:pt modelId="{71624249-530B-4714-A07A-59675AD32891}" type="sibTrans" cxnId="{7A27D5E0-E7DB-426D-8FC2-AAACA7AAFCC1}">
      <dgm:prSet/>
      <dgm:spPr/>
      <dgm:t>
        <a:bodyPr/>
        <a:lstStyle/>
        <a:p>
          <a:endParaRPr lang="vi-VN"/>
        </a:p>
      </dgm:t>
    </dgm:pt>
    <dgm:pt modelId="{FF65AE2F-B51C-4F11-A173-9A59C3C9905A}">
      <dgm:prSet phldrT="[Text]" phldr="1"/>
      <dgm:spPr/>
      <dgm:t>
        <a:bodyPr/>
        <a:lstStyle/>
        <a:p>
          <a:endParaRPr lang="vi-VN"/>
        </a:p>
      </dgm:t>
    </dgm:pt>
    <dgm:pt modelId="{398AC6AC-7BED-4BA8-8F4E-E4D3E0227451}" type="parTrans" cxnId="{CA06F1CB-A43A-4D09-AD0D-4B6F39F04D88}">
      <dgm:prSet/>
      <dgm:spPr/>
      <dgm:t>
        <a:bodyPr/>
        <a:lstStyle/>
        <a:p>
          <a:endParaRPr lang="vi-VN"/>
        </a:p>
      </dgm:t>
    </dgm:pt>
    <dgm:pt modelId="{035F3E02-36CF-46CA-8DFA-A28AD613100C}" type="sibTrans" cxnId="{CA06F1CB-A43A-4D09-AD0D-4B6F39F04D88}">
      <dgm:prSet/>
      <dgm:spPr/>
      <dgm:t>
        <a:bodyPr/>
        <a:lstStyle/>
        <a:p>
          <a:endParaRPr lang="vi-VN"/>
        </a:p>
      </dgm:t>
    </dgm:pt>
    <dgm:pt modelId="{E68D4694-1F67-49E2-A33E-1B5AAB5A13F8}">
      <dgm:prSet phldrT="[Text]" phldr="1"/>
      <dgm:spPr/>
      <dgm:t>
        <a:bodyPr/>
        <a:lstStyle/>
        <a:p>
          <a:endParaRPr lang="vi-VN"/>
        </a:p>
      </dgm:t>
    </dgm:pt>
    <dgm:pt modelId="{7DA31B5B-BEC7-4739-95BA-1194311F6E11}" type="parTrans" cxnId="{0622FDAA-1B71-41DC-8D0A-9C4B20EA05C7}">
      <dgm:prSet/>
      <dgm:spPr/>
      <dgm:t>
        <a:bodyPr/>
        <a:lstStyle/>
        <a:p>
          <a:endParaRPr lang="vi-VN"/>
        </a:p>
      </dgm:t>
    </dgm:pt>
    <dgm:pt modelId="{9D3117A5-160C-4AB8-B626-CFBEE2865A65}" type="sibTrans" cxnId="{0622FDAA-1B71-41DC-8D0A-9C4B20EA05C7}">
      <dgm:prSet/>
      <dgm:spPr/>
      <dgm:t>
        <a:bodyPr/>
        <a:lstStyle/>
        <a:p>
          <a:endParaRPr lang="vi-VN"/>
        </a:p>
      </dgm:t>
    </dgm:pt>
    <dgm:pt modelId="{5A9D3FE6-033F-4165-9588-5D59889A6336}">
      <dgm:prSet phldrT="[Text]" phldr="1"/>
      <dgm:spPr/>
      <dgm:t>
        <a:bodyPr/>
        <a:lstStyle/>
        <a:p>
          <a:endParaRPr lang="vi-VN"/>
        </a:p>
      </dgm:t>
    </dgm:pt>
    <dgm:pt modelId="{AF914886-E8A6-494C-82BE-ACA5AEF0C3B4}" type="parTrans" cxnId="{2D94E225-DA24-444F-A2F5-68543C10FACB}">
      <dgm:prSet/>
      <dgm:spPr/>
      <dgm:t>
        <a:bodyPr/>
        <a:lstStyle/>
        <a:p>
          <a:endParaRPr lang="vi-VN"/>
        </a:p>
      </dgm:t>
    </dgm:pt>
    <dgm:pt modelId="{F217ECD2-5E12-457B-8FC0-4195AAA326B7}" type="sibTrans" cxnId="{2D94E225-DA24-444F-A2F5-68543C10FACB}">
      <dgm:prSet/>
      <dgm:spPr/>
      <dgm:t>
        <a:bodyPr/>
        <a:lstStyle/>
        <a:p>
          <a:endParaRPr lang="vi-VN"/>
        </a:p>
      </dgm:t>
    </dgm:pt>
    <dgm:pt modelId="{4FC6BAF0-4101-448E-9AA0-8D284FEDA5C1}" type="pres">
      <dgm:prSet presAssocID="{BFFB93D3-23FC-42B1-B494-46DE590A5F1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1E279C9C-73D5-4217-9F6B-BB35862B285A}" type="pres">
      <dgm:prSet presAssocID="{58F4C0A7-4E3A-4912-B6C0-036807847C5B}" presName="centerShape" presStyleLbl="node0" presStyleIdx="0" presStyleCnt="1"/>
      <dgm:spPr/>
      <dgm:t>
        <a:bodyPr/>
        <a:lstStyle/>
        <a:p>
          <a:endParaRPr lang="vi-VN"/>
        </a:p>
      </dgm:t>
    </dgm:pt>
    <dgm:pt modelId="{1B3EF548-E10B-4220-A380-A10246D3917B}" type="pres">
      <dgm:prSet presAssocID="{B24BBE33-DB04-4A9D-AA15-CC6B1E530E7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8020391A-FC75-46B6-97EB-B027DC8CE0F7}" type="pres">
      <dgm:prSet presAssocID="{B24BBE33-DB04-4A9D-AA15-CC6B1E530E79}" presName="dummy" presStyleCnt="0"/>
      <dgm:spPr/>
    </dgm:pt>
    <dgm:pt modelId="{537D9F78-1E5C-473C-A6AE-132B553E0CE1}" type="pres">
      <dgm:prSet presAssocID="{71624249-530B-4714-A07A-59675AD32891}" presName="sibTrans" presStyleLbl="sibTrans2D1" presStyleIdx="0" presStyleCnt="4"/>
      <dgm:spPr/>
      <dgm:t>
        <a:bodyPr/>
        <a:lstStyle/>
        <a:p>
          <a:endParaRPr lang="vi-VN"/>
        </a:p>
      </dgm:t>
    </dgm:pt>
    <dgm:pt modelId="{7550E328-3B1D-487B-9074-967D9EA5F76B}" type="pres">
      <dgm:prSet presAssocID="{FF65AE2F-B51C-4F11-A173-9A59C3C9905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73523473-64CC-4D9D-BB1E-F7BF7115F0FB}" type="pres">
      <dgm:prSet presAssocID="{FF65AE2F-B51C-4F11-A173-9A59C3C9905A}" presName="dummy" presStyleCnt="0"/>
      <dgm:spPr/>
    </dgm:pt>
    <dgm:pt modelId="{BBC049EB-E1AB-4DEF-A5B4-858449A90B79}" type="pres">
      <dgm:prSet presAssocID="{035F3E02-36CF-46CA-8DFA-A28AD613100C}" presName="sibTrans" presStyleLbl="sibTrans2D1" presStyleIdx="1" presStyleCnt="4"/>
      <dgm:spPr/>
      <dgm:t>
        <a:bodyPr/>
        <a:lstStyle/>
        <a:p>
          <a:endParaRPr lang="vi-VN"/>
        </a:p>
      </dgm:t>
    </dgm:pt>
    <dgm:pt modelId="{C4E94218-8237-46E1-998C-7F0E1F7B2774}" type="pres">
      <dgm:prSet presAssocID="{E68D4694-1F67-49E2-A33E-1B5AAB5A13F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B78A92F8-41A4-4C1D-99B0-8987DA80E0A0}" type="pres">
      <dgm:prSet presAssocID="{E68D4694-1F67-49E2-A33E-1B5AAB5A13F8}" presName="dummy" presStyleCnt="0"/>
      <dgm:spPr/>
    </dgm:pt>
    <dgm:pt modelId="{EA989E72-6E6B-4DC3-B93C-987B13F8FEAB}" type="pres">
      <dgm:prSet presAssocID="{9D3117A5-160C-4AB8-B626-CFBEE2865A65}" presName="sibTrans" presStyleLbl="sibTrans2D1" presStyleIdx="2" presStyleCnt="4"/>
      <dgm:spPr/>
      <dgm:t>
        <a:bodyPr/>
        <a:lstStyle/>
        <a:p>
          <a:endParaRPr lang="vi-VN"/>
        </a:p>
      </dgm:t>
    </dgm:pt>
    <dgm:pt modelId="{373D69E0-3FDC-4D39-9F11-29D05845FFFD}" type="pres">
      <dgm:prSet presAssocID="{5A9D3FE6-033F-4165-9588-5D59889A633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6B876D19-8CF1-47D7-AD6C-8E6DAC518124}" type="pres">
      <dgm:prSet presAssocID="{5A9D3FE6-033F-4165-9588-5D59889A6336}" presName="dummy" presStyleCnt="0"/>
      <dgm:spPr/>
    </dgm:pt>
    <dgm:pt modelId="{5937B9B3-960F-468D-8C56-DA0A67251142}" type="pres">
      <dgm:prSet presAssocID="{F217ECD2-5E12-457B-8FC0-4195AAA326B7}" presName="sibTrans" presStyleLbl="sibTrans2D1" presStyleIdx="3" presStyleCnt="4"/>
      <dgm:spPr/>
      <dgm:t>
        <a:bodyPr/>
        <a:lstStyle/>
        <a:p>
          <a:endParaRPr lang="vi-VN"/>
        </a:p>
      </dgm:t>
    </dgm:pt>
  </dgm:ptLst>
  <dgm:cxnLst>
    <dgm:cxn modelId="{AD3B174D-953C-4C8D-B776-418B9C4B776A}" type="presOf" srcId="{FF65AE2F-B51C-4F11-A173-9A59C3C9905A}" destId="{7550E328-3B1D-487B-9074-967D9EA5F76B}" srcOrd="0" destOrd="0" presId="urn:microsoft.com/office/officeart/2005/8/layout/radial6"/>
    <dgm:cxn modelId="{AC61387B-29DE-4088-B28A-F3C4E28FD4D1}" srcId="{BFFB93D3-23FC-42B1-B494-46DE590A5F1A}" destId="{58F4C0A7-4E3A-4912-B6C0-036807847C5B}" srcOrd="0" destOrd="0" parTransId="{454FF1F3-019F-4CF8-ADA2-F68F87F3BED6}" sibTransId="{0E04D826-9CCF-4992-9627-5BA2F632162A}"/>
    <dgm:cxn modelId="{341145E5-A3A4-47DF-A8CD-BE8F7FE98C23}" type="presOf" srcId="{5A9D3FE6-033F-4165-9588-5D59889A6336}" destId="{373D69E0-3FDC-4D39-9F11-29D05845FFFD}" srcOrd="0" destOrd="0" presId="urn:microsoft.com/office/officeart/2005/8/layout/radial6"/>
    <dgm:cxn modelId="{0EBAC1B5-3AC7-40CC-8DBB-63EED55FA053}" type="presOf" srcId="{71624249-530B-4714-A07A-59675AD32891}" destId="{537D9F78-1E5C-473C-A6AE-132B553E0CE1}" srcOrd="0" destOrd="0" presId="urn:microsoft.com/office/officeart/2005/8/layout/radial6"/>
    <dgm:cxn modelId="{EDA28F9B-9757-4AA4-9F10-9F24D417F3B9}" type="presOf" srcId="{E68D4694-1F67-49E2-A33E-1B5AAB5A13F8}" destId="{C4E94218-8237-46E1-998C-7F0E1F7B2774}" srcOrd="0" destOrd="0" presId="urn:microsoft.com/office/officeart/2005/8/layout/radial6"/>
    <dgm:cxn modelId="{77AD2A67-93EF-4B13-AB22-64CBCF93B6DF}" type="presOf" srcId="{58F4C0A7-4E3A-4912-B6C0-036807847C5B}" destId="{1E279C9C-73D5-4217-9F6B-BB35862B285A}" srcOrd="0" destOrd="0" presId="urn:microsoft.com/office/officeart/2005/8/layout/radial6"/>
    <dgm:cxn modelId="{6B8DA7DC-49B7-4A88-AEEC-7A3E3CD2F091}" type="presOf" srcId="{9D3117A5-160C-4AB8-B626-CFBEE2865A65}" destId="{EA989E72-6E6B-4DC3-B93C-987B13F8FEAB}" srcOrd="0" destOrd="0" presId="urn:microsoft.com/office/officeart/2005/8/layout/radial6"/>
    <dgm:cxn modelId="{2D94E225-DA24-444F-A2F5-68543C10FACB}" srcId="{58F4C0A7-4E3A-4912-B6C0-036807847C5B}" destId="{5A9D3FE6-033F-4165-9588-5D59889A6336}" srcOrd="3" destOrd="0" parTransId="{AF914886-E8A6-494C-82BE-ACA5AEF0C3B4}" sibTransId="{F217ECD2-5E12-457B-8FC0-4195AAA326B7}"/>
    <dgm:cxn modelId="{33D87E13-9E6C-4EE3-B200-CF54EAD7E2A2}" type="presOf" srcId="{035F3E02-36CF-46CA-8DFA-A28AD613100C}" destId="{BBC049EB-E1AB-4DEF-A5B4-858449A90B79}" srcOrd="0" destOrd="0" presId="urn:microsoft.com/office/officeart/2005/8/layout/radial6"/>
    <dgm:cxn modelId="{7A27D5E0-E7DB-426D-8FC2-AAACA7AAFCC1}" srcId="{58F4C0A7-4E3A-4912-B6C0-036807847C5B}" destId="{B24BBE33-DB04-4A9D-AA15-CC6B1E530E79}" srcOrd="0" destOrd="0" parTransId="{BAB1F31B-805C-4CFD-B27B-315DD8788D2C}" sibTransId="{71624249-530B-4714-A07A-59675AD32891}"/>
    <dgm:cxn modelId="{9B03F23A-D7AA-4494-866F-B77D833BC5DC}" type="presOf" srcId="{B24BBE33-DB04-4A9D-AA15-CC6B1E530E79}" destId="{1B3EF548-E10B-4220-A380-A10246D3917B}" srcOrd="0" destOrd="0" presId="urn:microsoft.com/office/officeart/2005/8/layout/radial6"/>
    <dgm:cxn modelId="{CA06F1CB-A43A-4D09-AD0D-4B6F39F04D88}" srcId="{58F4C0A7-4E3A-4912-B6C0-036807847C5B}" destId="{FF65AE2F-B51C-4F11-A173-9A59C3C9905A}" srcOrd="1" destOrd="0" parTransId="{398AC6AC-7BED-4BA8-8F4E-E4D3E0227451}" sibTransId="{035F3E02-36CF-46CA-8DFA-A28AD613100C}"/>
    <dgm:cxn modelId="{0622FDAA-1B71-41DC-8D0A-9C4B20EA05C7}" srcId="{58F4C0A7-4E3A-4912-B6C0-036807847C5B}" destId="{E68D4694-1F67-49E2-A33E-1B5AAB5A13F8}" srcOrd="2" destOrd="0" parTransId="{7DA31B5B-BEC7-4739-95BA-1194311F6E11}" sibTransId="{9D3117A5-160C-4AB8-B626-CFBEE2865A65}"/>
    <dgm:cxn modelId="{D3CDB62A-F53E-43BD-A40E-AEF52B7A1083}" type="presOf" srcId="{F217ECD2-5E12-457B-8FC0-4195AAA326B7}" destId="{5937B9B3-960F-468D-8C56-DA0A67251142}" srcOrd="0" destOrd="0" presId="urn:microsoft.com/office/officeart/2005/8/layout/radial6"/>
    <dgm:cxn modelId="{0A2CD0F4-2AAB-4009-9459-72CE33D04D75}" type="presOf" srcId="{BFFB93D3-23FC-42B1-B494-46DE590A5F1A}" destId="{4FC6BAF0-4101-448E-9AA0-8D284FEDA5C1}" srcOrd="0" destOrd="0" presId="urn:microsoft.com/office/officeart/2005/8/layout/radial6"/>
    <dgm:cxn modelId="{1F1BCD8E-0210-465A-87B8-ED22A1D67F3D}" type="presParOf" srcId="{4FC6BAF0-4101-448E-9AA0-8D284FEDA5C1}" destId="{1E279C9C-73D5-4217-9F6B-BB35862B285A}" srcOrd="0" destOrd="0" presId="urn:microsoft.com/office/officeart/2005/8/layout/radial6"/>
    <dgm:cxn modelId="{73F9C182-017E-42C5-81FC-DB7B52E69984}" type="presParOf" srcId="{4FC6BAF0-4101-448E-9AA0-8D284FEDA5C1}" destId="{1B3EF548-E10B-4220-A380-A10246D3917B}" srcOrd="1" destOrd="0" presId="urn:microsoft.com/office/officeart/2005/8/layout/radial6"/>
    <dgm:cxn modelId="{E527B6F6-2AFF-4B2C-A0BC-694C58B75B59}" type="presParOf" srcId="{4FC6BAF0-4101-448E-9AA0-8D284FEDA5C1}" destId="{8020391A-FC75-46B6-97EB-B027DC8CE0F7}" srcOrd="2" destOrd="0" presId="urn:microsoft.com/office/officeart/2005/8/layout/radial6"/>
    <dgm:cxn modelId="{7FD90837-ED78-470A-941D-528530AE3BC3}" type="presParOf" srcId="{4FC6BAF0-4101-448E-9AA0-8D284FEDA5C1}" destId="{537D9F78-1E5C-473C-A6AE-132B553E0CE1}" srcOrd="3" destOrd="0" presId="urn:microsoft.com/office/officeart/2005/8/layout/radial6"/>
    <dgm:cxn modelId="{7BB92E25-6F9B-4F2B-826A-D1F2A23C54C3}" type="presParOf" srcId="{4FC6BAF0-4101-448E-9AA0-8D284FEDA5C1}" destId="{7550E328-3B1D-487B-9074-967D9EA5F76B}" srcOrd="4" destOrd="0" presId="urn:microsoft.com/office/officeart/2005/8/layout/radial6"/>
    <dgm:cxn modelId="{E56FCB97-2D28-4C87-8E0F-3CEB8B24AF55}" type="presParOf" srcId="{4FC6BAF0-4101-448E-9AA0-8D284FEDA5C1}" destId="{73523473-64CC-4D9D-BB1E-F7BF7115F0FB}" srcOrd="5" destOrd="0" presId="urn:microsoft.com/office/officeart/2005/8/layout/radial6"/>
    <dgm:cxn modelId="{72EF9F59-8B5F-4D36-B041-07666B91CDC5}" type="presParOf" srcId="{4FC6BAF0-4101-448E-9AA0-8D284FEDA5C1}" destId="{BBC049EB-E1AB-4DEF-A5B4-858449A90B79}" srcOrd="6" destOrd="0" presId="urn:microsoft.com/office/officeart/2005/8/layout/radial6"/>
    <dgm:cxn modelId="{5C4A916F-AFD1-4AEE-A64A-E2C6EDCB2C0B}" type="presParOf" srcId="{4FC6BAF0-4101-448E-9AA0-8D284FEDA5C1}" destId="{C4E94218-8237-46E1-998C-7F0E1F7B2774}" srcOrd="7" destOrd="0" presId="urn:microsoft.com/office/officeart/2005/8/layout/radial6"/>
    <dgm:cxn modelId="{5B8C127E-1F82-4A3C-88CF-8CB485D8B92B}" type="presParOf" srcId="{4FC6BAF0-4101-448E-9AA0-8D284FEDA5C1}" destId="{B78A92F8-41A4-4C1D-99B0-8987DA80E0A0}" srcOrd="8" destOrd="0" presId="urn:microsoft.com/office/officeart/2005/8/layout/radial6"/>
    <dgm:cxn modelId="{8505C8B3-37ED-4193-8087-E45BEBA4CAE4}" type="presParOf" srcId="{4FC6BAF0-4101-448E-9AA0-8D284FEDA5C1}" destId="{EA989E72-6E6B-4DC3-B93C-987B13F8FEAB}" srcOrd="9" destOrd="0" presId="urn:microsoft.com/office/officeart/2005/8/layout/radial6"/>
    <dgm:cxn modelId="{F50EBE35-D7DC-4A36-99B7-631CEF60BC6A}" type="presParOf" srcId="{4FC6BAF0-4101-448E-9AA0-8D284FEDA5C1}" destId="{373D69E0-3FDC-4D39-9F11-29D05845FFFD}" srcOrd="10" destOrd="0" presId="urn:microsoft.com/office/officeart/2005/8/layout/radial6"/>
    <dgm:cxn modelId="{9F867DAF-CCD9-444C-8D97-7935D4C1BDAD}" type="presParOf" srcId="{4FC6BAF0-4101-448E-9AA0-8D284FEDA5C1}" destId="{6B876D19-8CF1-47D7-AD6C-8E6DAC518124}" srcOrd="11" destOrd="0" presId="urn:microsoft.com/office/officeart/2005/8/layout/radial6"/>
    <dgm:cxn modelId="{1E7E1028-8BF4-4637-B3A4-4E78683349E9}" type="presParOf" srcId="{4FC6BAF0-4101-448E-9AA0-8D284FEDA5C1}" destId="{5937B9B3-960F-468D-8C56-DA0A6725114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013348-116D-444A-B3F9-2E1736558B0D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3CDC0094-F2C8-44AB-BAF8-9D1266B06F7E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vi-VN" b="1">
              <a:solidFill>
                <a:srgbClr val="FF0000"/>
              </a:solidFill>
            </a:rPr>
            <a:t>Giống</a:t>
          </a:r>
        </a:p>
      </dgm:t>
    </dgm:pt>
    <dgm:pt modelId="{23A6E53F-797F-43C6-85FE-569C9B010614}" type="parTrans" cxnId="{030EBE25-C0C1-4772-9E87-89A5E844E0A5}">
      <dgm:prSet/>
      <dgm:spPr/>
      <dgm:t>
        <a:bodyPr/>
        <a:lstStyle/>
        <a:p>
          <a:endParaRPr lang="vi-VN"/>
        </a:p>
      </dgm:t>
    </dgm:pt>
    <dgm:pt modelId="{FD9BBC73-5255-4032-B1EA-2E71F9C580CF}" type="sibTrans" cxnId="{030EBE25-C0C1-4772-9E87-89A5E844E0A5}">
      <dgm:prSet/>
      <dgm:spPr/>
      <dgm:t>
        <a:bodyPr/>
        <a:lstStyle/>
        <a:p>
          <a:endParaRPr lang="vi-VN"/>
        </a:p>
      </dgm:t>
    </dgm:pt>
    <dgm:pt modelId="{836883CE-7841-4493-A675-CC01BC36B157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vi-VN" b="1">
              <a:solidFill>
                <a:srgbClr val="0000CC"/>
              </a:solidFill>
            </a:rPr>
            <a:t>Thức ăn</a:t>
          </a:r>
        </a:p>
      </dgm:t>
    </dgm:pt>
    <dgm:pt modelId="{04707BB6-9C2B-47E3-B855-9BCD314913F2}" type="parTrans" cxnId="{3B056433-6A9C-41D0-BF75-3B94F0593C7B}">
      <dgm:prSet/>
      <dgm:spPr/>
      <dgm:t>
        <a:bodyPr/>
        <a:lstStyle/>
        <a:p>
          <a:endParaRPr lang="vi-VN"/>
        </a:p>
      </dgm:t>
    </dgm:pt>
    <dgm:pt modelId="{D903EC2C-6F0D-4870-A298-4128D4221669}" type="sibTrans" cxnId="{3B056433-6A9C-41D0-BF75-3B94F0593C7B}">
      <dgm:prSet/>
      <dgm:spPr/>
      <dgm:t>
        <a:bodyPr/>
        <a:lstStyle/>
        <a:p>
          <a:endParaRPr lang="vi-VN"/>
        </a:p>
      </dgm:t>
    </dgm:pt>
    <dgm:pt modelId="{05B82E31-4D59-4915-AD55-48E5EC92255D}">
      <dgm:prSet phldrT="[Text]"/>
      <dgm:spPr/>
      <dgm:t>
        <a:bodyPr/>
        <a:lstStyle/>
        <a:p>
          <a:r>
            <a:rPr lang="vi-VN" b="1"/>
            <a:t>Nước uống</a:t>
          </a:r>
        </a:p>
      </dgm:t>
    </dgm:pt>
    <dgm:pt modelId="{43D0E005-5EA8-44DA-98C0-C54DDF4AC9A5}" type="parTrans" cxnId="{B0D563FA-6B73-40EA-9098-0C436D2841FC}">
      <dgm:prSet/>
      <dgm:spPr/>
      <dgm:t>
        <a:bodyPr/>
        <a:lstStyle/>
        <a:p>
          <a:endParaRPr lang="vi-VN"/>
        </a:p>
      </dgm:t>
    </dgm:pt>
    <dgm:pt modelId="{7D3B2E16-30BE-416A-AAA9-91683168CDF8}" type="sibTrans" cxnId="{B0D563FA-6B73-40EA-9098-0C436D2841FC}">
      <dgm:prSet/>
      <dgm:spPr/>
      <dgm:t>
        <a:bodyPr/>
        <a:lstStyle/>
        <a:p>
          <a:endParaRPr lang="vi-VN"/>
        </a:p>
      </dgm:t>
    </dgm:pt>
    <dgm:pt modelId="{62330F4F-DBB8-4EB0-9188-77D6BC139695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vi-VN" b="1">
              <a:solidFill>
                <a:srgbClr val="FF0000"/>
              </a:solidFill>
            </a:rPr>
            <a:t>Môi trường sống</a:t>
          </a:r>
        </a:p>
      </dgm:t>
    </dgm:pt>
    <dgm:pt modelId="{34E82281-7E63-45AA-8C91-4CD670B47CC3}" type="parTrans" cxnId="{78971C92-A219-4EDA-8E05-E31F28588AD5}">
      <dgm:prSet/>
      <dgm:spPr/>
      <dgm:t>
        <a:bodyPr/>
        <a:lstStyle/>
        <a:p>
          <a:endParaRPr lang="vi-VN"/>
        </a:p>
      </dgm:t>
    </dgm:pt>
    <dgm:pt modelId="{8928DD4A-5455-45C6-8500-AE86E315F2E0}" type="sibTrans" cxnId="{78971C92-A219-4EDA-8E05-E31F28588AD5}">
      <dgm:prSet/>
      <dgm:spPr/>
      <dgm:t>
        <a:bodyPr/>
        <a:lstStyle/>
        <a:p>
          <a:endParaRPr lang="vi-VN"/>
        </a:p>
      </dgm:t>
    </dgm:pt>
    <dgm:pt modelId="{0A8E2CEB-985F-4FE2-9830-0A000DC33284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vi-VN" b="1">
              <a:solidFill>
                <a:schemeClr val="tx1"/>
              </a:solidFill>
            </a:rPr>
            <a:t>Mật độ nuôi nhốt</a:t>
          </a:r>
        </a:p>
      </dgm:t>
    </dgm:pt>
    <dgm:pt modelId="{B6D6C01A-C51B-431D-83B0-FD118F73CA26}" type="parTrans" cxnId="{65147AEE-F0B5-4CD7-8E13-FAD20306D493}">
      <dgm:prSet/>
      <dgm:spPr/>
      <dgm:t>
        <a:bodyPr/>
        <a:lstStyle/>
        <a:p>
          <a:endParaRPr lang="vi-VN"/>
        </a:p>
      </dgm:t>
    </dgm:pt>
    <dgm:pt modelId="{F36AE270-2E3D-421D-9320-73B6FE4D7AAA}" type="sibTrans" cxnId="{65147AEE-F0B5-4CD7-8E13-FAD20306D493}">
      <dgm:prSet/>
      <dgm:spPr/>
      <dgm:t>
        <a:bodyPr/>
        <a:lstStyle/>
        <a:p>
          <a:endParaRPr lang="vi-VN"/>
        </a:p>
      </dgm:t>
    </dgm:pt>
    <dgm:pt modelId="{A1E75952-D3A1-4659-9082-6D9E7044DA79}" type="pres">
      <dgm:prSet presAssocID="{B6013348-116D-444A-B3F9-2E1736558B0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B6A10B9F-5296-4B64-B0FD-C1B1268B5D7B}" type="pres">
      <dgm:prSet presAssocID="{3CDC0094-F2C8-44AB-BAF8-9D1266B06F7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2766A42E-0504-4483-8D92-A5B3EE93F60B}" type="pres">
      <dgm:prSet presAssocID="{3CDC0094-F2C8-44AB-BAF8-9D1266B06F7E}" presName="spNode" presStyleCnt="0"/>
      <dgm:spPr/>
    </dgm:pt>
    <dgm:pt modelId="{F5ADA074-A55B-478B-9BAA-B770240C2026}" type="pres">
      <dgm:prSet presAssocID="{FD9BBC73-5255-4032-B1EA-2E71F9C580CF}" presName="sibTrans" presStyleLbl="sibTrans1D1" presStyleIdx="0" presStyleCnt="5"/>
      <dgm:spPr/>
      <dgm:t>
        <a:bodyPr/>
        <a:lstStyle/>
        <a:p>
          <a:endParaRPr lang="vi-VN"/>
        </a:p>
      </dgm:t>
    </dgm:pt>
    <dgm:pt modelId="{026F582D-7985-4D99-8821-66AFF6B30E6C}" type="pres">
      <dgm:prSet presAssocID="{836883CE-7841-4493-A675-CC01BC36B15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C9B0F424-C07A-456A-83E0-3C7685A56792}" type="pres">
      <dgm:prSet presAssocID="{836883CE-7841-4493-A675-CC01BC36B157}" presName="spNode" presStyleCnt="0"/>
      <dgm:spPr/>
    </dgm:pt>
    <dgm:pt modelId="{12F69AB2-00C7-475E-9E87-CA6B0377E814}" type="pres">
      <dgm:prSet presAssocID="{D903EC2C-6F0D-4870-A298-4128D4221669}" presName="sibTrans" presStyleLbl="sibTrans1D1" presStyleIdx="1" presStyleCnt="5"/>
      <dgm:spPr/>
      <dgm:t>
        <a:bodyPr/>
        <a:lstStyle/>
        <a:p>
          <a:endParaRPr lang="vi-VN"/>
        </a:p>
      </dgm:t>
    </dgm:pt>
    <dgm:pt modelId="{535EA9B7-279E-4A46-A45B-3516EFCCAAEE}" type="pres">
      <dgm:prSet presAssocID="{05B82E31-4D59-4915-AD55-48E5EC92255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25BF392C-8480-405D-B3F3-A4AF4879BB64}" type="pres">
      <dgm:prSet presAssocID="{05B82E31-4D59-4915-AD55-48E5EC92255D}" presName="spNode" presStyleCnt="0"/>
      <dgm:spPr/>
    </dgm:pt>
    <dgm:pt modelId="{A4EBB0DE-9E83-42D5-8FFD-240B768524C0}" type="pres">
      <dgm:prSet presAssocID="{7D3B2E16-30BE-416A-AAA9-91683168CDF8}" presName="sibTrans" presStyleLbl="sibTrans1D1" presStyleIdx="2" presStyleCnt="5"/>
      <dgm:spPr/>
      <dgm:t>
        <a:bodyPr/>
        <a:lstStyle/>
        <a:p>
          <a:endParaRPr lang="vi-VN"/>
        </a:p>
      </dgm:t>
    </dgm:pt>
    <dgm:pt modelId="{06548F47-A5C7-4E8A-904F-0C9DA25B62AA}" type="pres">
      <dgm:prSet presAssocID="{62330F4F-DBB8-4EB0-9188-77D6BC13969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B56F5036-AB69-4A55-81CC-7854ADDC44EA}" type="pres">
      <dgm:prSet presAssocID="{62330F4F-DBB8-4EB0-9188-77D6BC139695}" presName="spNode" presStyleCnt="0"/>
      <dgm:spPr/>
    </dgm:pt>
    <dgm:pt modelId="{CFF0BDE6-0625-42C0-A7FE-8FA346CE4F23}" type="pres">
      <dgm:prSet presAssocID="{8928DD4A-5455-45C6-8500-AE86E315F2E0}" presName="sibTrans" presStyleLbl="sibTrans1D1" presStyleIdx="3" presStyleCnt="5"/>
      <dgm:spPr/>
      <dgm:t>
        <a:bodyPr/>
        <a:lstStyle/>
        <a:p>
          <a:endParaRPr lang="vi-VN"/>
        </a:p>
      </dgm:t>
    </dgm:pt>
    <dgm:pt modelId="{93144F00-207C-4DEC-A584-B1C338D8C4D1}" type="pres">
      <dgm:prSet presAssocID="{0A8E2CEB-985F-4FE2-9830-0A000DC3328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16F83058-67EE-4219-8049-03B0BA695749}" type="pres">
      <dgm:prSet presAssocID="{0A8E2CEB-985F-4FE2-9830-0A000DC33284}" presName="spNode" presStyleCnt="0"/>
      <dgm:spPr/>
    </dgm:pt>
    <dgm:pt modelId="{1153FB87-3CCB-4263-9780-202B2B583FEB}" type="pres">
      <dgm:prSet presAssocID="{F36AE270-2E3D-421D-9320-73B6FE4D7AAA}" presName="sibTrans" presStyleLbl="sibTrans1D1" presStyleIdx="4" presStyleCnt="5"/>
      <dgm:spPr/>
      <dgm:t>
        <a:bodyPr/>
        <a:lstStyle/>
        <a:p>
          <a:endParaRPr lang="vi-VN"/>
        </a:p>
      </dgm:t>
    </dgm:pt>
  </dgm:ptLst>
  <dgm:cxnLst>
    <dgm:cxn modelId="{3B056433-6A9C-41D0-BF75-3B94F0593C7B}" srcId="{B6013348-116D-444A-B3F9-2E1736558B0D}" destId="{836883CE-7841-4493-A675-CC01BC36B157}" srcOrd="1" destOrd="0" parTransId="{04707BB6-9C2B-47E3-B855-9BCD314913F2}" sibTransId="{D903EC2C-6F0D-4870-A298-4128D4221669}"/>
    <dgm:cxn modelId="{B0D563FA-6B73-40EA-9098-0C436D2841FC}" srcId="{B6013348-116D-444A-B3F9-2E1736558B0D}" destId="{05B82E31-4D59-4915-AD55-48E5EC92255D}" srcOrd="2" destOrd="0" parTransId="{43D0E005-5EA8-44DA-98C0-C54DDF4AC9A5}" sibTransId="{7D3B2E16-30BE-416A-AAA9-91683168CDF8}"/>
    <dgm:cxn modelId="{DC720AE0-B8E9-4FCF-8B29-C4770753BA83}" type="presOf" srcId="{FD9BBC73-5255-4032-B1EA-2E71F9C580CF}" destId="{F5ADA074-A55B-478B-9BAA-B770240C2026}" srcOrd="0" destOrd="0" presId="urn:microsoft.com/office/officeart/2005/8/layout/cycle6"/>
    <dgm:cxn modelId="{A6F73272-56BE-47C0-9536-60A2458D11E0}" type="presOf" srcId="{62330F4F-DBB8-4EB0-9188-77D6BC139695}" destId="{06548F47-A5C7-4E8A-904F-0C9DA25B62AA}" srcOrd="0" destOrd="0" presId="urn:microsoft.com/office/officeart/2005/8/layout/cycle6"/>
    <dgm:cxn modelId="{CA7A6469-F2AA-4083-ACD0-852C5027AAF7}" type="presOf" srcId="{3CDC0094-F2C8-44AB-BAF8-9D1266B06F7E}" destId="{B6A10B9F-5296-4B64-B0FD-C1B1268B5D7B}" srcOrd="0" destOrd="0" presId="urn:microsoft.com/office/officeart/2005/8/layout/cycle6"/>
    <dgm:cxn modelId="{0374481F-51A9-4FEE-AF87-A97DB7D514CC}" type="presOf" srcId="{7D3B2E16-30BE-416A-AAA9-91683168CDF8}" destId="{A4EBB0DE-9E83-42D5-8FFD-240B768524C0}" srcOrd="0" destOrd="0" presId="urn:microsoft.com/office/officeart/2005/8/layout/cycle6"/>
    <dgm:cxn modelId="{030EBE25-C0C1-4772-9E87-89A5E844E0A5}" srcId="{B6013348-116D-444A-B3F9-2E1736558B0D}" destId="{3CDC0094-F2C8-44AB-BAF8-9D1266B06F7E}" srcOrd="0" destOrd="0" parTransId="{23A6E53F-797F-43C6-85FE-569C9B010614}" sibTransId="{FD9BBC73-5255-4032-B1EA-2E71F9C580CF}"/>
    <dgm:cxn modelId="{A4D6A75C-0217-4771-A0BA-734A6FC49F21}" type="presOf" srcId="{B6013348-116D-444A-B3F9-2E1736558B0D}" destId="{A1E75952-D3A1-4659-9082-6D9E7044DA79}" srcOrd="0" destOrd="0" presId="urn:microsoft.com/office/officeart/2005/8/layout/cycle6"/>
    <dgm:cxn modelId="{1568D758-EC2D-4ACB-A62C-E484604D2C21}" type="presOf" srcId="{D903EC2C-6F0D-4870-A298-4128D4221669}" destId="{12F69AB2-00C7-475E-9E87-CA6B0377E814}" srcOrd="0" destOrd="0" presId="urn:microsoft.com/office/officeart/2005/8/layout/cycle6"/>
    <dgm:cxn modelId="{78971C92-A219-4EDA-8E05-E31F28588AD5}" srcId="{B6013348-116D-444A-B3F9-2E1736558B0D}" destId="{62330F4F-DBB8-4EB0-9188-77D6BC139695}" srcOrd="3" destOrd="0" parTransId="{34E82281-7E63-45AA-8C91-4CD670B47CC3}" sibTransId="{8928DD4A-5455-45C6-8500-AE86E315F2E0}"/>
    <dgm:cxn modelId="{856D538E-0B91-4F8D-996E-C15E1BE9FD8E}" type="presOf" srcId="{836883CE-7841-4493-A675-CC01BC36B157}" destId="{026F582D-7985-4D99-8821-66AFF6B30E6C}" srcOrd="0" destOrd="0" presId="urn:microsoft.com/office/officeart/2005/8/layout/cycle6"/>
    <dgm:cxn modelId="{DF731BD3-BFAA-4283-9D7A-C3FE6398519B}" type="presOf" srcId="{0A8E2CEB-985F-4FE2-9830-0A000DC33284}" destId="{93144F00-207C-4DEC-A584-B1C338D8C4D1}" srcOrd="0" destOrd="0" presId="urn:microsoft.com/office/officeart/2005/8/layout/cycle6"/>
    <dgm:cxn modelId="{EDA60EE0-62D2-46A2-B7FF-3CF5A439DA33}" type="presOf" srcId="{F36AE270-2E3D-421D-9320-73B6FE4D7AAA}" destId="{1153FB87-3CCB-4263-9780-202B2B583FEB}" srcOrd="0" destOrd="0" presId="urn:microsoft.com/office/officeart/2005/8/layout/cycle6"/>
    <dgm:cxn modelId="{65147AEE-F0B5-4CD7-8E13-FAD20306D493}" srcId="{B6013348-116D-444A-B3F9-2E1736558B0D}" destId="{0A8E2CEB-985F-4FE2-9830-0A000DC33284}" srcOrd="4" destOrd="0" parTransId="{B6D6C01A-C51B-431D-83B0-FD118F73CA26}" sibTransId="{F36AE270-2E3D-421D-9320-73B6FE4D7AAA}"/>
    <dgm:cxn modelId="{92A224F6-D361-4FA3-AC07-20334EC6E103}" type="presOf" srcId="{8928DD4A-5455-45C6-8500-AE86E315F2E0}" destId="{CFF0BDE6-0625-42C0-A7FE-8FA346CE4F23}" srcOrd="0" destOrd="0" presId="urn:microsoft.com/office/officeart/2005/8/layout/cycle6"/>
    <dgm:cxn modelId="{B9236FB8-F6DC-4B16-ADA8-F7F8E31FA0F0}" type="presOf" srcId="{05B82E31-4D59-4915-AD55-48E5EC92255D}" destId="{535EA9B7-279E-4A46-A45B-3516EFCCAAEE}" srcOrd="0" destOrd="0" presId="urn:microsoft.com/office/officeart/2005/8/layout/cycle6"/>
    <dgm:cxn modelId="{BE3574E1-E1C9-410E-9EDC-40A73ECD89CC}" type="presParOf" srcId="{A1E75952-D3A1-4659-9082-6D9E7044DA79}" destId="{B6A10B9F-5296-4B64-B0FD-C1B1268B5D7B}" srcOrd="0" destOrd="0" presId="urn:microsoft.com/office/officeart/2005/8/layout/cycle6"/>
    <dgm:cxn modelId="{2A4C287F-4521-4A97-A94F-4556A0C0AB32}" type="presParOf" srcId="{A1E75952-D3A1-4659-9082-6D9E7044DA79}" destId="{2766A42E-0504-4483-8D92-A5B3EE93F60B}" srcOrd="1" destOrd="0" presId="urn:microsoft.com/office/officeart/2005/8/layout/cycle6"/>
    <dgm:cxn modelId="{79B8B592-0DDD-4CEF-940E-F579688E883D}" type="presParOf" srcId="{A1E75952-D3A1-4659-9082-6D9E7044DA79}" destId="{F5ADA074-A55B-478B-9BAA-B770240C2026}" srcOrd="2" destOrd="0" presId="urn:microsoft.com/office/officeart/2005/8/layout/cycle6"/>
    <dgm:cxn modelId="{FB9144BD-1C13-4E7B-BD30-4BA5B759007E}" type="presParOf" srcId="{A1E75952-D3A1-4659-9082-6D9E7044DA79}" destId="{026F582D-7985-4D99-8821-66AFF6B30E6C}" srcOrd="3" destOrd="0" presId="urn:microsoft.com/office/officeart/2005/8/layout/cycle6"/>
    <dgm:cxn modelId="{706C7625-7B6B-4DBC-8EC0-BB540B5E36DB}" type="presParOf" srcId="{A1E75952-D3A1-4659-9082-6D9E7044DA79}" destId="{C9B0F424-C07A-456A-83E0-3C7685A56792}" srcOrd="4" destOrd="0" presId="urn:microsoft.com/office/officeart/2005/8/layout/cycle6"/>
    <dgm:cxn modelId="{81F6EEED-408B-485B-9A0F-C646C9101CA8}" type="presParOf" srcId="{A1E75952-D3A1-4659-9082-6D9E7044DA79}" destId="{12F69AB2-00C7-475E-9E87-CA6B0377E814}" srcOrd="5" destOrd="0" presId="urn:microsoft.com/office/officeart/2005/8/layout/cycle6"/>
    <dgm:cxn modelId="{42286C98-EDF5-4DBE-8E78-45396EC1E797}" type="presParOf" srcId="{A1E75952-D3A1-4659-9082-6D9E7044DA79}" destId="{535EA9B7-279E-4A46-A45B-3516EFCCAAEE}" srcOrd="6" destOrd="0" presId="urn:microsoft.com/office/officeart/2005/8/layout/cycle6"/>
    <dgm:cxn modelId="{E6A60632-463F-4078-BB0D-35BDF6F147EF}" type="presParOf" srcId="{A1E75952-D3A1-4659-9082-6D9E7044DA79}" destId="{25BF392C-8480-405D-B3F3-A4AF4879BB64}" srcOrd="7" destOrd="0" presId="urn:microsoft.com/office/officeart/2005/8/layout/cycle6"/>
    <dgm:cxn modelId="{84BAB080-1BBD-43FB-9F2A-EA2C43CA3E59}" type="presParOf" srcId="{A1E75952-D3A1-4659-9082-6D9E7044DA79}" destId="{A4EBB0DE-9E83-42D5-8FFD-240B768524C0}" srcOrd="8" destOrd="0" presId="urn:microsoft.com/office/officeart/2005/8/layout/cycle6"/>
    <dgm:cxn modelId="{3D386E72-2DCB-40F2-A812-6A4C3D302FF3}" type="presParOf" srcId="{A1E75952-D3A1-4659-9082-6D9E7044DA79}" destId="{06548F47-A5C7-4E8A-904F-0C9DA25B62AA}" srcOrd="9" destOrd="0" presId="urn:microsoft.com/office/officeart/2005/8/layout/cycle6"/>
    <dgm:cxn modelId="{2A0EB0E0-884D-4FEA-90C3-BD7B9474CCC6}" type="presParOf" srcId="{A1E75952-D3A1-4659-9082-6D9E7044DA79}" destId="{B56F5036-AB69-4A55-81CC-7854ADDC44EA}" srcOrd="10" destOrd="0" presId="urn:microsoft.com/office/officeart/2005/8/layout/cycle6"/>
    <dgm:cxn modelId="{DDE4236A-C45D-43F4-B52D-0ACA87D14780}" type="presParOf" srcId="{A1E75952-D3A1-4659-9082-6D9E7044DA79}" destId="{CFF0BDE6-0625-42C0-A7FE-8FA346CE4F23}" srcOrd="11" destOrd="0" presId="urn:microsoft.com/office/officeart/2005/8/layout/cycle6"/>
    <dgm:cxn modelId="{4CAE0ED1-CAC0-4CAD-A679-50F4D6FC47FE}" type="presParOf" srcId="{A1E75952-D3A1-4659-9082-6D9E7044DA79}" destId="{93144F00-207C-4DEC-A584-B1C338D8C4D1}" srcOrd="12" destOrd="0" presId="urn:microsoft.com/office/officeart/2005/8/layout/cycle6"/>
    <dgm:cxn modelId="{854BB5F4-CB32-4E70-9384-E2615B436658}" type="presParOf" srcId="{A1E75952-D3A1-4659-9082-6D9E7044DA79}" destId="{16F83058-67EE-4219-8049-03B0BA695749}" srcOrd="13" destOrd="0" presId="urn:microsoft.com/office/officeart/2005/8/layout/cycle6"/>
    <dgm:cxn modelId="{9C850546-4221-493B-AD8F-B0F745F7459E}" type="presParOf" srcId="{A1E75952-D3A1-4659-9082-6D9E7044DA79}" destId="{1153FB87-3CCB-4263-9780-202B2B583FE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B6B8A9-6A13-4740-94C3-CF54A3B220A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CDB51CC-F4F2-43E7-96D4-D023D059D2C5}">
      <dgm:prSet phldrT="[Text]" custT="1"/>
      <dgm:spPr/>
      <dgm:t>
        <a:bodyPr/>
        <a:lstStyle/>
        <a:p>
          <a:pPr marL="0" indent="398463" algn="ctr">
            <a:buNone/>
          </a:pPr>
          <a:r>
            <a:rPr lang="vi-VN" sz="2000" b="1">
              <a:solidFill>
                <a:schemeClr val="bg1"/>
              </a:solidFill>
            </a:rPr>
            <a:t>Ảnh hưởng của thức ăn, nước uống đến</a:t>
          </a:r>
          <a:r>
            <a:rPr lang="en-US" sz="2000" b="1">
              <a:solidFill>
                <a:schemeClr val="bg1"/>
              </a:solidFill>
            </a:rPr>
            <a:t>  </a:t>
          </a:r>
          <a:r>
            <a:rPr lang="vi-VN" sz="2000" b="1" smtClean="0">
              <a:solidFill>
                <a:schemeClr val="bg1"/>
              </a:solidFill>
            </a:rPr>
            <a:t>năng </a:t>
          </a:r>
          <a:r>
            <a:rPr lang="vi-VN" sz="2000" b="1">
              <a:solidFill>
                <a:schemeClr val="bg1"/>
              </a:solidFill>
            </a:rPr>
            <a:t>suất chăn nuôi lợn thịt?</a:t>
          </a:r>
          <a:endParaRPr lang="en-US" sz="2000">
            <a:solidFill>
              <a:schemeClr val="bg1"/>
            </a:solidFill>
          </a:endParaRPr>
        </a:p>
      </dgm:t>
    </dgm:pt>
    <dgm:pt modelId="{7CC3A691-0109-4A32-8A75-5DD4BE24F089}" type="parTrans" cxnId="{8899DDFF-17F0-48BD-986F-8A6613503FFF}">
      <dgm:prSet/>
      <dgm:spPr/>
      <dgm:t>
        <a:bodyPr/>
        <a:lstStyle/>
        <a:p>
          <a:endParaRPr lang="en-US" sz="2000"/>
        </a:p>
      </dgm:t>
    </dgm:pt>
    <dgm:pt modelId="{2E63511A-A279-40CC-BE5D-7E9CB56EA92C}" type="sibTrans" cxnId="{8899DDFF-17F0-48BD-986F-8A6613503FFF}">
      <dgm:prSet/>
      <dgm:spPr/>
      <dgm:t>
        <a:bodyPr/>
        <a:lstStyle/>
        <a:p>
          <a:endParaRPr lang="en-US" sz="2000"/>
        </a:p>
      </dgm:t>
    </dgm:pt>
    <dgm:pt modelId="{0504AA1A-71E9-42C3-9150-80D80FE37753}">
      <dgm:prSet phldrT="[Text]" custT="1"/>
      <dgm:spPr/>
      <dgm:t>
        <a:bodyPr/>
        <a:lstStyle/>
        <a:p>
          <a:pPr marL="0" indent="463550">
            <a:buNone/>
          </a:pPr>
          <a:r>
            <a:rPr lang="vi-VN" sz="2000" b="1">
              <a:solidFill>
                <a:schemeClr val="bg1"/>
              </a:solidFill>
            </a:rPr>
            <a:t>Ảnh hưởng của môi trường </a:t>
          </a:r>
          <a:r>
            <a:rPr lang="vi-VN" sz="2000" b="1" smtClean="0">
              <a:solidFill>
                <a:schemeClr val="bg1"/>
              </a:solidFill>
            </a:rPr>
            <a:t>sống đến năng suất chăn nuôi lợn thịt?</a:t>
          </a:r>
          <a:endParaRPr lang="en-US" sz="2000">
            <a:solidFill>
              <a:schemeClr val="bg1"/>
            </a:solidFill>
          </a:endParaRPr>
        </a:p>
      </dgm:t>
    </dgm:pt>
    <dgm:pt modelId="{636C920E-1CBC-414B-9C7F-9D8832A656C0}" type="parTrans" cxnId="{2C070F2F-7907-475A-BACE-52E68429EC58}">
      <dgm:prSet/>
      <dgm:spPr/>
      <dgm:t>
        <a:bodyPr/>
        <a:lstStyle/>
        <a:p>
          <a:endParaRPr lang="en-US" sz="2000"/>
        </a:p>
      </dgm:t>
    </dgm:pt>
    <dgm:pt modelId="{3A849AC5-D0E3-4529-A458-212DCB29D62B}" type="sibTrans" cxnId="{2C070F2F-7907-475A-BACE-52E68429EC58}">
      <dgm:prSet/>
      <dgm:spPr/>
      <dgm:t>
        <a:bodyPr/>
        <a:lstStyle/>
        <a:p>
          <a:endParaRPr lang="en-US" sz="2000"/>
        </a:p>
      </dgm:t>
    </dgm:pt>
    <dgm:pt modelId="{1B96618F-CC73-4EC9-9EE1-7E6068ABBE88}">
      <dgm:prSet phldrT="[Text]" custT="1"/>
      <dgm:spPr/>
      <dgm:t>
        <a:bodyPr/>
        <a:lstStyle/>
        <a:p>
          <a:pPr marL="0" indent="463550">
            <a:buNone/>
          </a:pPr>
          <a:r>
            <a:rPr lang="vi-VN" sz="2000" b="1">
              <a:solidFill>
                <a:schemeClr val="bg1"/>
              </a:solidFill>
            </a:rPr>
            <a:t>Ảnh hưởng của mật độ </a:t>
          </a:r>
          <a:r>
            <a:rPr lang="vi-VN" sz="2000" b="1" smtClean="0">
              <a:solidFill>
                <a:schemeClr val="bg1"/>
              </a:solidFill>
            </a:rPr>
            <a:t>nuôi đến năng suất chăn nuôi lợn thịt?</a:t>
          </a:r>
          <a:endParaRPr lang="en-US" sz="2000">
            <a:solidFill>
              <a:schemeClr val="bg1"/>
            </a:solidFill>
          </a:endParaRPr>
        </a:p>
      </dgm:t>
    </dgm:pt>
    <dgm:pt modelId="{FC408BB7-DC1F-4E72-91C4-4E211EBAC3C4}" type="parTrans" cxnId="{8C7C4FA4-88C5-4EE1-A7A9-C9CC43416E63}">
      <dgm:prSet/>
      <dgm:spPr/>
      <dgm:t>
        <a:bodyPr/>
        <a:lstStyle/>
        <a:p>
          <a:endParaRPr lang="en-US" sz="2000"/>
        </a:p>
      </dgm:t>
    </dgm:pt>
    <dgm:pt modelId="{F6E2B947-FC52-49DF-9828-2976E7FEDC99}" type="sibTrans" cxnId="{8C7C4FA4-88C5-4EE1-A7A9-C9CC43416E63}">
      <dgm:prSet/>
      <dgm:spPr/>
      <dgm:t>
        <a:bodyPr/>
        <a:lstStyle/>
        <a:p>
          <a:endParaRPr lang="en-US" sz="2000"/>
        </a:p>
      </dgm:t>
    </dgm:pt>
    <dgm:pt modelId="{E6329F2E-03AF-4EEB-88F5-540CE44994A9}" type="pres">
      <dgm:prSet presAssocID="{A9B6B8A9-6A13-4740-94C3-CF54A3B220A4}" presName="linearFlow" presStyleCnt="0">
        <dgm:presLayoutVars>
          <dgm:dir/>
          <dgm:resizeHandles val="exact"/>
        </dgm:presLayoutVars>
      </dgm:prSet>
      <dgm:spPr/>
    </dgm:pt>
    <dgm:pt modelId="{5AB7494E-0B33-4A94-BFC1-C7A98E716CE0}" type="pres">
      <dgm:prSet presAssocID="{6CDB51CC-F4F2-43E7-96D4-D023D059D2C5}" presName="composite" presStyleCnt="0"/>
      <dgm:spPr/>
    </dgm:pt>
    <dgm:pt modelId="{8BD87246-89A0-4E85-A2B0-56F3D82DB244}" type="pres">
      <dgm:prSet presAssocID="{6CDB51CC-F4F2-43E7-96D4-D023D059D2C5}" presName="imgShp" presStyleLbl="fgImgPlace1" presStyleIdx="0" presStyleCnt="3"/>
      <dgm:spPr/>
    </dgm:pt>
    <dgm:pt modelId="{AEEB96F6-6DF3-43B9-94D6-721E40E9BDBE}" type="pres">
      <dgm:prSet presAssocID="{6CDB51CC-F4F2-43E7-96D4-D023D059D2C5}" presName="txShp" presStyleLbl="node1" presStyleIdx="0" presStyleCnt="3" custScaleX="121140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C9570DCD-EB66-45B9-8ABB-44E314973110}" type="pres">
      <dgm:prSet presAssocID="{2E63511A-A279-40CC-BE5D-7E9CB56EA92C}" presName="spacing" presStyleCnt="0"/>
      <dgm:spPr/>
    </dgm:pt>
    <dgm:pt modelId="{3B88E83F-529A-4F64-AFC4-404BA2BA450B}" type="pres">
      <dgm:prSet presAssocID="{0504AA1A-71E9-42C3-9150-80D80FE37753}" presName="composite" presStyleCnt="0"/>
      <dgm:spPr/>
    </dgm:pt>
    <dgm:pt modelId="{786A2366-50BD-400F-9F2D-DE5C82D6140A}" type="pres">
      <dgm:prSet presAssocID="{0504AA1A-71E9-42C3-9150-80D80FE37753}" presName="imgShp" presStyleLbl="fgImgPlace1" presStyleIdx="1" presStyleCnt="3"/>
      <dgm:spPr/>
    </dgm:pt>
    <dgm:pt modelId="{4E537A85-75F6-4378-95F6-C0F68FD94771}" type="pres">
      <dgm:prSet presAssocID="{0504AA1A-71E9-42C3-9150-80D80FE37753}" presName="txShp" presStyleLbl="node1" presStyleIdx="1" presStyleCnt="3" custScaleX="12196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6F8FF71C-3464-47AF-B740-9FC91C171640}" type="pres">
      <dgm:prSet presAssocID="{3A849AC5-D0E3-4529-A458-212DCB29D62B}" presName="spacing" presStyleCnt="0"/>
      <dgm:spPr/>
    </dgm:pt>
    <dgm:pt modelId="{1A621512-5D2D-4C4B-A613-8355D5D0F955}" type="pres">
      <dgm:prSet presAssocID="{1B96618F-CC73-4EC9-9EE1-7E6068ABBE88}" presName="composite" presStyleCnt="0"/>
      <dgm:spPr/>
    </dgm:pt>
    <dgm:pt modelId="{8CF48B55-5642-462F-8413-D58E373C315B}" type="pres">
      <dgm:prSet presAssocID="{1B96618F-CC73-4EC9-9EE1-7E6068ABBE88}" presName="imgShp" presStyleLbl="fgImgPlace1" presStyleIdx="2" presStyleCnt="3"/>
      <dgm:spPr/>
    </dgm:pt>
    <dgm:pt modelId="{BCA4FD8A-6F57-4EEC-862C-43574DB19591}" type="pres">
      <dgm:prSet presAssocID="{1B96618F-CC73-4EC9-9EE1-7E6068ABBE88}" presName="txShp" presStyleLbl="node1" presStyleIdx="2" presStyleCnt="3" custScaleX="12289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717CBD92-6B27-4610-8EC8-D3A44AA2CEEB}" type="presOf" srcId="{1B96618F-CC73-4EC9-9EE1-7E6068ABBE88}" destId="{BCA4FD8A-6F57-4EEC-862C-43574DB19591}" srcOrd="0" destOrd="0" presId="urn:microsoft.com/office/officeart/2005/8/layout/vList3"/>
    <dgm:cxn modelId="{881FBE2D-3B54-4F9F-A242-4790823F0524}" type="presOf" srcId="{0504AA1A-71E9-42C3-9150-80D80FE37753}" destId="{4E537A85-75F6-4378-95F6-C0F68FD94771}" srcOrd="0" destOrd="0" presId="urn:microsoft.com/office/officeart/2005/8/layout/vList3"/>
    <dgm:cxn modelId="{B2DE65BF-32C6-4B78-BCDD-27A92E5D3FE7}" type="presOf" srcId="{6CDB51CC-F4F2-43E7-96D4-D023D059D2C5}" destId="{AEEB96F6-6DF3-43B9-94D6-721E40E9BDBE}" srcOrd="0" destOrd="0" presId="urn:microsoft.com/office/officeart/2005/8/layout/vList3"/>
    <dgm:cxn modelId="{8899DDFF-17F0-48BD-986F-8A6613503FFF}" srcId="{A9B6B8A9-6A13-4740-94C3-CF54A3B220A4}" destId="{6CDB51CC-F4F2-43E7-96D4-D023D059D2C5}" srcOrd="0" destOrd="0" parTransId="{7CC3A691-0109-4A32-8A75-5DD4BE24F089}" sibTransId="{2E63511A-A279-40CC-BE5D-7E9CB56EA92C}"/>
    <dgm:cxn modelId="{2C070F2F-7907-475A-BACE-52E68429EC58}" srcId="{A9B6B8A9-6A13-4740-94C3-CF54A3B220A4}" destId="{0504AA1A-71E9-42C3-9150-80D80FE37753}" srcOrd="1" destOrd="0" parTransId="{636C920E-1CBC-414B-9C7F-9D8832A656C0}" sibTransId="{3A849AC5-D0E3-4529-A458-212DCB29D62B}"/>
    <dgm:cxn modelId="{8C7C4FA4-88C5-4EE1-A7A9-C9CC43416E63}" srcId="{A9B6B8A9-6A13-4740-94C3-CF54A3B220A4}" destId="{1B96618F-CC73-4EC9-9EE1-7E6068ABBE88}" srcOrd="2" destOrd="0" parTransId="{FC408BB7-DC1F-4E72-91C4-4E211EBAC3C4}" sibTransId="{F6E2B947-FC52-49DF-9828-2976E7FEDC99}"/>
    <dgm:cxn modelId="{1BCF8118-5251-47FC-91A6-EA3C3808E35F}" type="presOf" srcId="{A9B6B8A9-6A13-4740-94C3-CF54A3B220A4}" destId="{E6329F2E-03AF-4EEB-88F5-540CE44994A9}" srcOrd="0" destOrd="0" presId="urn:microsoft.com/office/officeart/2005/8/layout/vList3"/>
    <dgm:cxn modelId="{4414F8D7-9811-4998-83D7-8837686CA9BA}" type="presParOf" srcId="{E6329F2E-03AF-4EEB-88F5-540CE44994A9}" destId="{5AB7494E-0B33-4A94-BFC1-C7A98E716CE0}" srcOrd="0" destOrd="0" presId="urn:microsoft.com/office/officeart/2005/8/layout/vList3"/>
    <dgm:cxn modelId="{4842885E-B876-48CA-878D-D0406B136DAF}" type="presParOf" srcId="{5AB7494E-0B33-4A94-BFC1-C7A98E716CE0}" destId="{8BD87246-89A0-4E85-A2B0-56F3D82DB244}" srcOrd="0" destOrd="0" presId="urn:microsoft.com/office/officeart/2005/8/layout/vList3"/>
    <dgm:cxn modelId="{DFCF1016-6778-4FE5-B0A9-DCEBB9127259}" type="presParOf" srcId="{5AB7494E-0B33-4A94-BFC1-C7A98E716CE0}" destId="{AEEB96F6-6DF3-43B9-94D6-721E40E9BDBE}" srcOrd="1" destOrd="0" presId="urn:microsoft.com/office/officeart/2005/8/layout/vList3"/>
    <dgm:cxn modelId="{6C734E0A-720E-48AC-A51B-29B754E06D72}" type="presParOf" srcId="{E6329F2E-03AF-4EEB-88F5-540CE44994A9}" destId="{C9570DCD-EB66-45B9-8ABB-44E314973110}" srcOrd="1" destOrd="0" presId="urn:microsoft.com/office/officeart/2005/8/layout/vList3"/>
    <dgm:cxn modelId="{0F34579D-ADFC-4255-BF7A-21E069BEF878}" type="presParOf" srcId="{E6329F2E-03AF-4EEB-88F5-540CE44994A9}" destId="{3B88E83F-529A-4F64-AFC4-404BA2BA450B}" srcOrd="2" destOrd="0" presId="urn:microsoft.com/office/officeart/2005/8/layout/vList3"/>
    <dgm:cxn modelId="{EA1390FE-771C-4795-92F9-56C729B545B3}" type="presParOf" srcId="{3B88E83F-529A-4F64-AFC4-404BA2BA450B}" destId="{786A2366-50BD-400F-9F2D-DE5C82D6140A}" srcOrd="0" destOrd="0" presId="urn:microsoft.com/office/officeart/2005/8/layout/vList3"/>
    <dgm:cxn modelId="{849FBA88-73D7-49A8-AF91-68667E62A53D}" type="presParOf" srcId="{3B88E83F-529A-4F64-AFC4-404BA2BA450B}" destId="{4E537A85-75F6-4378-95F6-C0F68FD94771}" srcOrd="1" destOrd="0" presId="urn:microsoft.com/office/officeart/2005/8/layout/vList3"/>
    <dgm:cxn modelId="{35C4047F-7C4C-4561-9365-075E37822177}" type="presParOf" srcId="{E6329F2E-03AF-4EEB-88F5-540CE44994A9}" destId="{6F8FF71C-3464-47AF-B740-9FC91C171640}" srcOrd="3" destOrd="0" presId="urn:microsoft.com/office/officeart/2005/8/layout/vList3"/>
    <dgm:cxn modelId="{2A808F6F-0CFA-4ABA-8AA5-DAFDF601DBD1}" type="presParOf" srcId="{E6329F2E-03AF-4EEB-88F5-540CE44994A9}" destId="{1A621512-5D2D-4C4B-A613-8355D5D0F955}" srcOrd="4" destOrd="0" presId="urn:microsoft.com/office/officeart/2005/8/layout/vList3"/>
    <dgm:cxn modelId="{703D6980-7193-427B-9EBF-E6BB9D8E6FA5}" type="presParOf" srcId="{1A621512-5D2D-4C4B-A613-8355D5D0F955}" destId="{8CF48B55-5642-462F-8413-D58E373C315B}" srcOrd="0" destOrd="0" presId="urn:microsoft.com/office/officeart/2005/8/layout/vList3"/>
    <dgm:cxn modelId="{5067EF3F-480B-4F7A-973A-A737AAB79128}" type="presParOf" srcId="{1A621512-5D2D-4C4B-A613-8355D5D0F955}" destId="{BCA4FD8A-6F57-4EEC-862C-43574DB1959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10B9F-5296-4B64-B0FD-C1B1268B5D7B}">
      <dsp:nvSpPr>
        <dsp:cNvPr id="0" name=""/>
        <dsp:cNvSpPr/>
      </dsp:nvSpPr>
      <dsp:spPr>
        <a:xfrm>
          <a:off x="4646573" y="1674"/>
          <a:ext cx="1638710" cy="106516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>
              <a:solidFill>
                <a:srgbClr val="FF0000"/>
              </a:solidFill>
            </a:rPr>
            <a:t>Giống</a:t>
          </a:r>
        </a:p>
      </dsp:txBody>
      <dsp:txXfrm>
        <a:off x="4698570" y="53671"/>
        <a:ext cx="1534716" cy="961168"/>
      </dsp:txXfrm>
    </dsp:sp>
    <dsp:sp modelId="{F5ADA074-A55B-478B-9BAA-B770240C2026}">
      <dsp:nvSpPr>
        <dsp:cNvPr id="0" name=""/>
        <dsp:cNvSpPr/>
      </dsp:nvSpPr>
      <dsp:spPr>
        <a:xfrm>
          <a:off x="3336255" y="534255"/>
          <a:ext cx="4259345" cy="4259345"/>
        </a:xfrm>
        <a:custGeom>
          <a:avLst/>
          <a:gdLst/>
          <a:ahLst/>
          <a:cxnLst/>
          <a:rect l="0" t="0" r="0" b="0"/>
          <a:pathLst>
            <a:path>
              <a:moveTo>
                <a:pt x="2960305" y="168664"/>
              </a:moveTo>
              <a:arcTo wR="2129672" hR="2129672" stAng="17577376" swAng="19632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F582D-7985-4D99-8821-66AFF6B30E6C}">
      <dsp:nvSpPr>
        <dsp:cNvPr id="0" name=""/>
        <dsp:cNvSpPr/>
      </dsp:nvSpPr>
      <dsp:spPr>
        <a:xfrm>
          <a:off x="6672012" y="1473242"/>
          <a:ext cx="1638710" cy="1065162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>
              <a:solidFill>
                <a:srgbClr val="0000CC"/>
              </a:solidFill>
            </a:rPr>
            <a:t>Thức ăn</a:t>
          </a:r>
        </a:p>
      </dsp:txBody>
      <dsp:txXfrm>
        <a:off x="6724009" y="1525239"/>
        <a:ext cx="1534716" cy="961168"/>
      </dsp:txXfrm>
    </dsp:sp>
    <dsp:sp modelId="{12F69AB2-00C7-475E-9E87-CA6B0377E814}">
      <dsp:nvSpPr>
        <dsp:cNvPr id="0" name=""/>
        <dsp:cNvSpPr/>
      </dsp:nvSpPr>
      <dsp:spPr>
        <a:xfrm>
          <a:off x="3336255" y="534255"/>
          <a:ext cx="4259345" cy="4259345"/>
        </a:xfrm>
        <a:custGeom>
          <a:avLst/>
          <a:gdLst/>
          <a:ahLst/>
          <a:cxnLst/>
          <a:rect l="0" t="0" r="0" b="0"/>
          <a:pathLst>
            <a:path>
              <a:moveTo>
                <a:pt x="4256403" y="2017770"/>
              </a:moveTo>
              <a:arcTo wR="2129672" hR="2129672" stAng="21419282" swAng="219765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EA9B7-279E-4A46-A45B-3516EFCCAAEE}">
      <dsp:nvSpPr>
        <dsp:cNvPr id="0" name=""/>
        <dsp:cNvSpPr/>
      </dsp:nvSpPr>
      <dsp:spPr>
        <a:xfrm>
          <a:off x="5898363" y="3854288"/>
          <a:ext cx="1638710" cy="10651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/>
            <a:t>Nước uống</a:t>
          </a:r>
        </a:p>
      </dsp:txBody>
      <dsp:txXfrm>
        <a:off x="5950360" y="3906285"/>
        <a:ext cx="1534716" cy="961168"/>
      </dsp:txXfrm>
    </dsp:sp>
    <dsp:sp modelId="{A4EBB0DE-9E83-42D5-8FFD-240B768524C0}">
      <dsp:nvSpPr>
        <dsp:cNvPr id="0" name=""/>
        <dsp:cNvSpPr/>
      </dsp:nvSpPr>
      <dsp:spPr>
        <a:xfrm>
          <a:off x="3336255" y="534255"/>
          <a:ext cx="4259345" cy="4259345"/>
        </a:xfrm>
        <a:custGeom>
          <a:avLst/>
          <a:gdLst/>
          <a:ahLst/>
          <a:cxnLst/>
          <a:rect l="0" t="0" r="0" b="0"/>
          <a:pathLst>
            <a:path>
              <a:moveTo>
                <a:pt x="2553635" y="4216719"/>
              </a:moveTo>
              <a:arcTo wR="2129672" hR="2129672" stAng="4711031" swAng="137793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48F47-A5C7-4E8A-904F-0C9DA25B62AA}">
      <dsp:nvSpPr>
        <dsp:cNvPr id="0" name=""/>
        <dsp:cNvSpPr/>
      </dsp:nvSpPr>
      <dsp:spPr>
        <a:xfrm>
          <a:off x="3394782" y="3854288"/>
          <a:ext cx="1638710" cy="1065162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>
              <a:solidFill>
                <a:srgbClr val="FF0000"/>
              </a:solidFill>
            </a:rPr>
            <a:t>Môi trường sống</a:t>
          </a:r>
        </a:p>
      </dsp:txBody>
      <dsp:txXfrm>
        <a:off x="3446779" y="3906285"/>
        <a:ext cx="1534716" cy="961168"/>
      </dsp:txXfrm>
    </dsp:sp>
    <dsp:sp modelId="{CFF0BDE6-0625-42C0-A7FE-8FA346CE4F23}">
      <dsp:nvSpPr>
        <dsp:cNvPr id="0" name=""/>
        <dsp:cNvSpPr/>
      </dsp:nvSpPr>
      <dsp:spPr>
        <a:xfrm>
          <a:off x="3336255" y="534255"/>
          <a:ext cx="4259345" cy="4259345"/>
        </a:xfrm>
        <a:custGeom>
          <a:avLst/>
          <a:gdLst/>
          <a:ahLst/>
          <a:cxnLst/>
          <a:rect l="0" t="0" r="0" b="0"/>
          <a:pathLst>
            <a:path>
              <a:moveTo>
                <a:pt x="356142" y="3308696"/>
              </a:moveTo>
              <a:arcTo wR="2129672" hR="2129672" stAng="8783068" swAng="219765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44F00-207C-4DEC-A584-B1C338D8C4D1}">
      <dsp:nvSpPr>
        <dsp:cNvPr id="0" name=""/>
        <dsp:cNvSpPr/>
      </dsp:nvSpPr>
      <dsp:spPr>
        <a:xfrm>
          <a:off x="2621133" y="1473242"/>
          <a:ext cx="1638710" cy="106516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>
              <a:solidFill>
                <a:schemeClr val="tx1"/>
              </a:solidFill>
            </a:rPr>
            <a:t>Mật độ nuôi nhốt</a:t>
          </a:r>
        </a:p>
      </dsp:txBody>
      <dsp:txXfrm>
        <a:off x="2673130" y="1525239"/>
        <a:ext cx="1534716" cy="961168"/>
      </dsp:txXfrm>
    </dsp:sp>
    <dsp:sp modelId="{1153FB87-3CCB-4263-9780-202B2B583FEB}">
      <dsp:nvSpPr>
        <dsp:cNvPr id="0" name=""/>
        <dsp:cNvSpPr/>
      </dsp:nvSpPr>
      <dsp:spPr>
        <a:xfrm>
          <a:off x="3336255" y="534255"/>
          <a:ext cx="4259345" cy="4259345"/>
        </a:xfrm>
        <a:custGeom>
          <a:avLst/>
          <a:gdLst/>
          <a:ahLst/>
          <a:cxnLst/>
          <a:rect l="0" t="0" r="0" b="0"/>
          <a:pathLst>
            <a:path>
              <a:moveTo>
                <a:pt x="370819" y="928864"/>
              </a:moveTo>
              <a:arcTo wR="2129672" hR="2129672" stAng="12859333" swAng="19632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B96F6-6DF3-43B9-94D6-721E40E9BDBE}">
      <dsp:nvSpPr>
        <dsp:cNvPr id="0" name=""/>
        <dsp:cNvSpPr/>
      </dsp:nvSpPr>
      <dsp:spPr>
        <a:xfrm rot="10800000">
          <a:off x="852476" y="1309"/>
          <a:ext cx="7064526" cy="9008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246" tIns="76200" rIns="142240" bIns="76200" numCol="1" spcCol="1270" anchor="ctr" anchorCtr="0">
          <a:noAutofit/>
        </a:bodyPr>
        <a:lstStyle/>
        <a:p>
          <a:pPr marL="0" lvl="0" indent="398463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kern="1200">
              <a:solidFill>
                <a:schemeClr val="bg1"/>
              </a:solidFill>
            </a:rPr>
            <a:t>Ảnh hưởng của thức ăn, nước uống đến</a:t>
          </a:r>
          <a:r>
            <a:rPr lang="en-US" sz="2000" b="1" kern="1200">
              <a:solidFill>
                <a:schemeClr val="bg1"/>
              </a:solidFill>
            </a:rPr>
            <a:t>  </a:t>
          </a:r>
          <a:r>
            <a:rPr lang="vi-VN" sz="2000" b="1" kern="1200" smtClean="0">
              <a:solidFill>
                <a:schemeClr val="bg1"/>
              </a:solidFill>
            </a:rPr>
            <a:t>năng </a:t>
          </a:r>
          <a:r>
            <a:rPr lang="vi-VN" sz="2000" b="1" kern="1200">
              <a:solidFill>
                <a:schemeClr val="bg1"/>
              </a:solidFill>
            </a:rPr>
            <a:t>suất chăn nuôi lợn thịt?</a:t>
          </a:r>
          <a:endParaRPr lang="en-US" sz="2000" kern="1200">
            <a:solidFill>
              <a:schemeClr val="bg1"/>
            </a:solidFill>
          </a:endParaRPr>
        </a:p>
      </dsp:txBody>
      <dsp:txXfrm rot="10800000">
        <a:off x="1077686" y="1309"/>
        <a:ext cx="6839316" cy="900841"/>
      </dsp:txXfrm>
    </dsp:sp>
    <dsp:sp modelId="{8BD87246-89A0-4E85-A2B0-56F3D82DB244}">
      <dsp:nvSpPr>
        <dsp:cNvPr id="0" name=""/>
        <dsp:cNvSpPr/>
      </dsp:nvSpPr>
      <dsp:spPr>
        <a:xfrm>
          <a:off x="1018467" y="1309"/>
          <a:ext cx="900841" cy="90084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37A85-75F6-4378-95F6-C0F68FD94771}">
      <dsp:nvSpPr>
        <dsp:cNvPr id="0" name=""/>
        <dsp:cNvSpPr/>
      </dsp:nvSpPr>
      <dsp:spPr>
        <a:xfrm rot="10800000">
          <a:off x="828479" y="1147080"/>
          <a:ext cx="7112521" cy="9008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246" tIns="76200" rIns="142240" bIns="76200" numCol="1" spcCol="1270" anchor="ctr" anchorCtr="0">
          <a:noAutofit/>
        </a:bodyPr>
        <a:lstStyle/>
        <a:p>
          <a:pPr marL="0" lvl="0" indent="46355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kern="1200">
              <a:solidFill>
                <a:schemeClr val="bg1"/>
              </a:solidFill>
            </a:rPr>
            <a:t>Ảnh hưởng của môi trường </a:t>
          </a:r>
          <a:r>
            <a:rPr lang="vi-VN" sz="2000" b="1" kern="1200" smtClean="0">
              <a:solidFill>
                <a:schemeClr val="bg1"/>
              </a:solidFill>
            </a:rPr>
            <a:t>sống đến năng suất chăn nuôi lợn thịt?</a:t>
          </a:r>
          <a:endParaRPr lang="en-US" sz="2000" kern="1200">
            <a:solidFill>
              <a:schemeClr val="bg1"/>
            </a:solidFill>
          </a:endParaRPr>
        </a:p>
      </dsp:txBody>
      <dsp:txXfrm rot="10800000">
        <a:off x="1053689" y="1147080"/>
        <a:ext cx="6887311" cy="900841"/>
      </dsp:txXfrm>
    </dsp:sp>
    <dsp:sp modelId="{786A2366-50BD-400F-9F2D-DE5C82D6140A}">
      <dsp:nvSpPr>
        <dsp:cNvPr id="0" name=""/>
        <dsp:cNvSpPr/>
      </dsp:nvSpPr>
      <dsp:spPr>
        <a:xfrm>
          <a:off x="1018467" y="1147080"/>
          <a:ext cx="900841" cy="90084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4FD8A-6F57-4EEC-862C-43574DB19591}">
      <dsp:nvSpPr>
        <dsp:cNvPr id="0" name=""/>
        <dsp:cNvSpPr/>
      </dsp:nvSpPr>
      <dsp:spPr>
        <a:xfrm rot="10800000">
          <a:off x="801332" y="2292851"/>
          <a:ext cx="7166814" cy="9008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246" tIns="76200" rIns="142240" bIns="76200" numCol="1" spcCol="1270" anchor="ctr" anchorCtr="0">
          <a:noAutofit/>
        </a:bodyPr>
        <a:lstStyle/>
        <a:p>
          <a:pPr marL="0" lvl="0" indent="46355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1" kern="1200">
              <a:solidFill>
                <a:schemeClr val="bg1"/>
              </a:solidFill>
            </a:rPr>
            <a:t>Ảnh hưởng của mật độ </a:t>
          </a:r>
          <a:r>
            <a:rPr lang="vi-VN" sz="2000" b="1" kern="1200" smtClean="0">
              <a:solidFill>
                <a:schemeClr val="bg1"/>
              </a:solidFill>
            </a:rPr>
            <a:t>nuôi đến năng suất chăn nuôi lợn thịt?</a:t>
          </a:r>
          <a:endParaRPr lang="en-US" sz="2000" kern="1200">
            <a:solidFill>
              <a:schemeClr val="bg1"/>
            </a:solidFill>
          </a:endParaRPr>
        </a:p>
      </dsp:txBody>
      <dsp:txXfrm rot="10800000">
        <a:off x="1026542" y="2292851"/>
        <a:ext cx="6941604" cy="900841"/>
      </dsp:txXfrm>
    </dsp:sp>
    <dsp:sp modelId="{8CF48B55-5642-462F-8413-D58E373C315B}">
      <dsp:nvSpPr>
        <dsp:cNvPr id="0" name=""/>
        <dsp:cNvSpPr/>
      </dsp:nvSpPr>
      <dsp:spPr>
        <a:xfrm>
          <a:off x="1018467" y="2292851"/>
          <a:ext cx="900841" cy="90084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"/>
              </a:defRPr>
            </a:lvl1pPr>
          </a:lstStyle>
          <a:p>
            <a:fld id="{9DC00FA4-AAEB-4385-986B-8A9CF51541E7}" type="datetimeFigureOut">
              <a:rPr lang="en-US" smtClean="0"/>
              <a:pPr/>
              <a:t>13-Nov-23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"/>
              </a:defRPr>
            </a:lvl1pPr>
          </a:lstStyle>
          <a:p>
            <a:fld id="{A852A60D-B79C-44FE-8EB2-0F87FC0647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4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 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 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 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8086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3355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335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FAO and Zero Hunger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0" y="4437114"/>
            <a:ext cx="12192000" cy="657645"/>
          </a:xfrm>
          <a:prstGeom prst="rect">
            <a:avLst/>
          </a:prstGeom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5792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- Option 2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5085185"/>
            <a:ext cx="12192000" cy="360040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89242"/>
            <a:ext cx="8832304" cy="360039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Name of the presenter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907371"/>
            <a:ext cx="8832296" cy="373406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0" i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Title, Organization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778" y="5833200"/>
            <a:ext cx="2280847" cy="720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356551"/>
            <a:ext cx="12192000" cy="2921496"/>
          </a:xfrm>
          <a:prstGeom prst="rect">
            <a:avLst/>
          </a:prstGeom>
          <a:solidFill>
            <a:srgbClr val="79B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1439661"/>
            <a:ext cx="9376039" cy="28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1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763564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4027923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="" xmlns:a16="http://schemas.microsoft.com/office/drawing/2014/main" id="{196904FE-A34D-024F-87C3-7F0E775D2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80732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2160000" rIns="540000" anchor="ctr" anchorCtr="0"/>
          <a:lstStyle>
            <a:lvl1pPr marL="0" indent="0" algn="r">
              <a:buFontTx/>
              <a:buNone/>
              <a:defRPr sz="10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2267615"/>
            <a:ext cx="7824192" cy="3744417"/>
          </a:xfrm>
          <a:prstGeom prst="rect">
            <a:avLst/>
          </a:prstGeom>
        </p:spPr>
        <p:txBody>
          <a:bodyPr lIns="540000" tIns="0" rIns="1224000" anchor="t" anchorCtr="0"/>
          <a:lstStyle>
            <a:lvl1pPr marL="0" indent="0" algn="l">
              <a:buNone/>
              <a:defRPr sz="1500">
                <a:latin typeface="Arial" panose="020B060402020202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txt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=""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763560"/>
            <a:ext cx="7841961" cy="3600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16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364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2267620"/>
            <a:ext cx="12192001" cy="3744419"/>
          </a:xfrm>
          <a:prstGeom prst="rect">
            <a:avLst/>
          </a:prstGeom>
        </p:spPr>
        <p:txBody>
          <a:bodyPr lIns="540000" tIns="0" rIns="540000" bIns="720000" numCol="2" spcCol="720000" anchor="t" anchorCtr="0"/>
          <a:lstStyle>
            <a:lvl1pPr marL="457189" indent="-457189" algn="l">
              <a:buClr>
                <a:srgbClr val="5792C9"/>
              </a:buClr>
              <a:buFont typeface="Wingdings" pitchFamily="2" charset="2"/>
              <a:buChar char="§"/>
              <a:defRPr sz="1500">
                <a:latin typeface="Arial" panose="020B060402020202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txt (</a:t>
            </a:r>
            <a:r>
              <a:rPr lang="it-IT" dirty="0"/>
              <a:t>2 </a:t>
            </a:r>
            <a:r>
              <a:rPr lang="it-IT" dirty="0" err="1"/>
              <a:t>columns</a:t>
            </a:r>
            <a:r>
              <a:rPr lang="it-IT" dirty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it-IT" b="1" dirty="0" err="1"/>
              <a:t>Lorem</a:t>
            </a:r>
            <a:r>
              <a:rPr lang="it-IT" b="1" dirty="0"/>
              <a:t> </a:t>
            </a:r>
            <a:r>
              <a:rPr lang="it-IT" b="1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: </a:t>
            </a:r>
          </a:p>
          <a:p>
            <a:pPr marL="342900" indent="-342900">
              <a:buClr>
                <a:srgbClr val="5792C9"/>
              </a:buClr>
              <a:buFont typeface="Wingdings" pitchFamily="2" charset="2"/>
              <a:buChar char="§"/>
            </a:pPr>
            <a:r>
              <a:rPr lang="it-IT" dirty="0"/>
              <a:t>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</a:p>
          <a:p>
            <a:pPr marL="342900" indent="-342900">
              <a:buClr>
                <a:srgbClr val="5792C9"/>
              </a:buClr>
              <a:buFont typeface="Wingdings" pitchFamily="2" charset="2"/>
              <a:buChar char="§"/>
            </a:pP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r>
              <a:rPr lang="it-IT" b="1" dirty="0" err="1"/>
              <a:t>Lorem</a:t>
            </a:r>
            <a:r>
              <a:rPr lang="it-IT" b="1" dirty="0"/>
              <a:t> </a:t>
            </a:r>
            <a:r>
              <a:rPr lang="it-IT" b="1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exercitationem</a:t>
            </a:r>
            <a:r>
              <a:rPr lang="it-IT" dirty="0"/>
              <a:t> </a:t>
            </a:r>
            <a:r>
              <a:rPr lang="it-IT" dirty="0" err="1"/>
              <a:t>ullam</a:t>
            </a:r>
            <a:r>
              <a:rPr lang="it-IT" dirty="0"/>
              <a:t> </a:t>
            </a:r>
            <a:r>
              <a:rPr lang="it-IT" dirty="0" err="1"/>
              <a:t>corporis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laboriosam</a:t>
            </a:r>
            <a:r>
              <a:rPr lang="it-IT" dirty="0"/>
              <a:t>,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aliquid</a:t>
            </a:r>
            <a:r>
              <a:rPr lang="it-IT" dirty="0"/>
              <a:t> ex ea </a:t>
            </a:r>
            <a:r>
              <a:rPr lang="it-IT" dirty="0" err="1"/>
              <a:t>commodi</a:t>
            </a:r>
            <a:r>
              <a:rPr lang="it-IT" dirty="0"/>
              <a:t> </a:t>
            </a:r>
            <a:r>
              <a:rPr lang="it-IT" dirty="0" err="1"/>
              <a:t>consequatur</a:t>
            </a:r>
            <a:r>
              <a:rPr lang="it-IT" dirty="0"/>
              <a:t>.</a:t>
            </a:r>
          </a:p>
          <a:p>
            <a:r>
              <a:rPr lang="it-IT" b="1" dirty="0" err="1"/>
              <a:t>Lorem</a:t>
            </a:r>
            <a:r>
              <a:rPr lang="it-IT" b="1" dirty="0"/>
              <a:t> </a:t>
            </a:r>
            <a:r>
              <a:rPr lang="it-IT" b="1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exercitationem</a:t>
            </a:r>
            <a:r>
              <a:rPr lang="it-IT" dirty="0"/>
              <a:t> </a:t>
            </a:r>
            <a:r>
              <a:rPr lang="it-IT" dirty="0" err="1"/>
              <a:t>ullam</a:t>
            </a:r>
            <a:r>
              <a:rPr lang="it-IT" dirty="0"/>
              <a:t> </a:t>
            </a:r>
            <a:r>
              <a:rPr lang="it-IT" dirty="0" err="1"/>
              <a:t>corporis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laboriosam</a:t>
            </a:r>
            <a:r>
              <a:rPr lang="it-IT" dirty="0"/>
              <a:t>,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aliquid</a:t>
            </a:r>
            <a:r>
              <a:rPr lang="it-IT" dirty="0"/>
              <a:t> ex ea </a:t>
            </a:r>
            <a:r>
              <a:rPr lang="it-IT" dirty="0" err="1"/>
              <a:t>commodi</a:t>
            </a:r>
            <a:r>
              <a:rPr lang="it-IT" dirty="0"/>
              <a:t> </a:t>
            </a:r>
            <a:r>
              <a:rPr lang="it-IT" dirty="0" err="1"/>
              <a:t>consequatur</a:t>
            </a:r>
            <a:r>
              <a:rPr lang="it-IT" dirty="0"/>
              <a:t>.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8" y="1763560"/>
            <a:ext cx="12204523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16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="" xmlns:a16="http://schemas.microsoft.com/office/drawing/2014/main" id="{02FC7541-8AA0-E444-B27C-A8D17B21AF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80732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2160000" rIns="540000" anchor="ctr" anchorCtr="0"/>
          <a:lstStyle>
            <a:lvl1pPr marL="0" indent="0" algn="r">
              <a:buFontTx/>
              <a:buNone/>
              <a:defRPr sz="10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3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31" y="1741014"/>
            <a:ext cx="3681895" cy="4179269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351" b="1" baseline="0">
                <a:solidFill>
                  <a:srgbClr val="5792C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txt</a:t>
            </a:r>
            <a:br>
              <a:rPr lang="en-US" dirty="0"/>
            </a:b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="" xmlns:a16="http://schemas.microsoft.com/office/drawing/2014/main" id="{CD757D66-E2E8-8844-B264-44E38125D6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80732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2160000" rIns="540000" anchor="ctr" anchorCtr="0"/>
          <a:lstStyle>
            <a:lvl1pPr marL="0" indent="0" algn="r">
              <a:buFontTx/>
              <a:buNone/>
              <a:defRPr sz="10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741014"/>
            <a:ext cx="7248128" cy="4179269"/>
          </a:xfrm>
          <a:prstGeom prst="rect">
            <a:avLst/>
          </a:prstGeom>
        </p:spPr>
        <p:txBody>
          <a:bodyPr lIns="540000" tIns="0" rIns="1224000" anchor="t" anchorCtr="0"/>
          <a:lstStyle>
            <a:lvl1pPr marL="457189" indent="-457189" algn="l">
              <a:buClr>
                <a:srgbClr val="5792C9"/>
              </a:buClr>
              <a:buFont typeface="Wingdings" pitchFamily="2" charset="2"/>
              <a:buChar char="§"/>
              <a:defRPr sz="1500">
                <a:latin typeface="Arial" panose="020B060402020202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txt</a:t>
            </a:r>
          </a:p>
          <a:p>
            <a:pPr marL="342900" indent="-342900">
              <a:buClr>
                <a:srgbClr val="5792C9"/>
              </a:buClr>
              <a:buFont typeface="Wingdings" pitchFamily="2" charset="2"/>
              <a:buChar char="§"/>
            </a:pPr>
            <a:r>
              <a:rPr lang="it-IT" dirty="0"/>
              <a:t>LIST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</a:t>
            </a:r>
          </a:p>
          <a:p>
            <a:pPr marL="342900" indent="-342900">
              <a:buClr>
                <a:srgbClr val="5792C9"/>
              </a:buClr>
              <a:buFont typeface="Wingdings" pitchFamily="2" charset="2"/>
              <a:buChar char="§"/>
            </a:pPr>
            <a:r>
              <a:rPr lang="it-IT" dirty="0"/>
              <a:t>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</a:p>
          <a:p>
            <a:pPr marL="342900" indent="-342900">
              <a:buClr>
                <a:srgbClr val="5792C9"/>
              </a:buClr>
              <a:buFont typeface="Wingdings" pitchFamily="2" charset="2"/>
              <a:buChar char="§"/>
            </a:pP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87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6FF569-BC53-45DE-958B-D28F6806B95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4375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FAO and Zero Hunger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0" y="4437114"/>
            <a:ext cx="12192000" cy="657645"/>
          </a:xfrm>
          <a:prstGeom prst="rect">
            <a:avLst/>
          </a:prstGeom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5792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- Option 2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5085185"/>
            <a:ext cx="12192000" cy="360040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89242"/>
            <a:ext cx="8832304" cy="360039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Name of the presenter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907371"/>
            <a:ext cx="8832296" cy="373406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0" i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Title, Organization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778" y="5833200"/>
            <a:ext cx="2280847" cy="720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356551"/>
            <a:ext cx="12192000" cy="2921496"/>
          </a:xfrm>
          <a:prstGeom prst="rect">
            <a:avLst/>
          </a:prstGeom>
          <a:solidFill>
            <a:srgbClr val="79B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1439661"/>
            <a:ext cx="9376039" cy="28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24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838200" y="1303341"/>
            <a:ext cx="105156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0" y="6265441"/>
            <a:ext cx="12192000" cy="592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158344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6697" y="6356356"/>
            <a:ext cx="527105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0F11E0EC-69E0-48D6-ADFC-4294A2E50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761" y="6278564"/>
            <a:ext cx="3549177" cy="5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91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838200" y="1303341"/>
            <a:ext cx="105156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0" y="6265441"/>
            <a:ext cx="12192000" cy="592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158344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6697" y="6356356"/>
            <a:ext cx="527105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0F11E0EC-69E0-48D6-ADFC-4294A2E50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761" y="6278564"/>
            <a:ext cx="3549177" cy="5188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4DA9B43A-60EE-BB42-8700-898978E24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42036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A42036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A42036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A42036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A42036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="" xmlns:a16="http://schemas.microsoft.com/office/drawing/2014/main" id="{88EF8D0C-A6B2-FD40-9CF1-615FD649B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42036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A42036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A42036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A42036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A42036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7810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838200" y="1303341"/>
            <a:ext cx="105156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0" y="6265441"/>
            <a:ext cx="12192000" cy="592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158344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6697" y="6356356"/>
            <a:ext cx="527105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0F11E0EC-69E0-48D6-ADFC-4294A2E50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761" y="6278564"/>
            <a:ext cx="3549177" cy="518898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B2D6B16C-F062-2041-88D7-8422CE71B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="" xmlns:a16="http://schemas.microsoft.com/office/drawing/2014/main" id="{E07CCA89-8072-0740-A125-BE48C5515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539F9F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539F9F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539F9F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539F9F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539F9F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3FED9232-4D06-674B-B05C-277BE02FF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="" xmlns:a16="http://schemas.microsoft.com/office/drawing/2014/main" id="{F7C33ECC-75F2-C740-9306-86FD982DA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539F9F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539F9F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539F9F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539F9F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539F9F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306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42036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A42036"/>
              </a:buClr>
              <a:defRPr/>
            </a:lvl2pPr>
            <a:lvl3pPr>
              <a:buClr>
                <a:srgbClr val="A42036"/>
              </a:buClr>
              <a:defRPr/>
            </a:lvl3pPr>
            <a:lvl4pPr>
              <a:buClr>
                <a:srgbClr val="A42036"/>
              </a:buClr>
              <a:defRPr/>
            </a:lvl4pPr>
            <a:lvl5pPr>
              <a:buClr>
                <a:srgbClr val="A42036"/>
              </a:buClr>
              <a:defRPr/>
            </a:lvl5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64D5403-539D-A345-8EFF-8EB4F43C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17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DB08237F-FB92-4642-98E2-B6AB768FA60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622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412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600206"/>
            <a:ext cx="58420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600206"/>
            <a:ext cx="58420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32F5A7-48A3-452D-A06D-3FFE99F528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844996-CED4-42B6-98C8-58148990F7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C30F8C-1211-4965-8CEF-9139055C3694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5957842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431A064-5CDF-450E-BE89-B44866A0C1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888089" cy="824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7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431A064-5CDF-450E-BE89-B44866A0C1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4549422" cy="9031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FAO and Zero Hunger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0" y="4437114"/>
            <a:ext cx="12192000" cy="657645"/>
          </a:xfrm>
          <a:prstGeom prst="rect">
            <a:avLst/>
          </a:prstGeom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5792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- Option 2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5085185"/>
            <a:ext cx="12192000" cy="360040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89242"/>
            <a:ext cx="8832304" cy="360039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Name of the presenter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907371"/>
            <a:ext cx="8832296" cy="373406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0" i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Title, Organization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778" y="5833200"/>
            <a:ext cx="2280847" cy="720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356551"/>
            <a:ext cx="12192000" cy="2921496"/>
          </a:xfrm>
          <a:prstGeom prst="rect">
            <a:avLst/>
          </a:prstGeom>
          <a:solidFill>
            <a:srgbClr val="79B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1439661"/>
            <a:ext cx="9376039" cy="28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4203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203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203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203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203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838200" y="1303341"/>
            <a:ext cx="105156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0" y="6265441"/>
            <a:ext cx="12192000" cy="592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158344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6697" y="6356356"/>
            <a:ext cx="527105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0F11E0EC-69E0-48D6-ADFC-4294A2E50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761" y="6278564"/>
            <a:ext cx="3549177" cy="5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2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D2C8E1E4-0321-974D-B03E-549FF0E77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FF58676B-E141-43E9-929E-A6943E02D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3A64E3-D419-0847-BB9D-7B0883156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68987042-8744-334E-B9C8-2AF8AE76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1" y="934344"/>
            <a:ext cx="10515600" cy="711894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38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A420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A42036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A42036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A42036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A42036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A42036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A42036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A42036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A42036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A42036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A42036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FF58676B-E141-43E9-929E-A6943E02D2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D86FF91-A853-E440-9FD5-CAB74036D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88" t="13301" b="42023"/>
          <a:stretch/>
        </p:blipFill>
        <p:spPr>
          <a:xfrm>
            <a:off x="1" y="-1"/>
            <a:ext cx="665751" cy="22979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9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479379" y="1763559"/>
            <a:ext cx="5382919" cy="359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9" y="2628055"/>
            <a:ext cx="5951983" cy="864096"/>
          </a:xfrm>
          <a:prstGeom prst="rect">
            <a:avLst/>
          </a:prstGeom>
        </p:spPr>
        <p:txBody>
          <a:bodyPr lIns="0" tIns="0" rIns="1224000" anchor="t" anchorCtr="0"/>
          <a:lstStyle>
            <a:lvl1pPr marL="0" indent="0" algn="l">
              <a:buNone/>
              <a:defRPr sz="1500">
                <a:latin typeface="Arial" panose="020B060402020202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txt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="" xmlns:a16="http://schemas.microsoft.com/office/drawing/2014/main" id="{99583D8E-5B3B-3843-83A2-A85ED2635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19" y="1764164"/>
            <a:ext cx="5951983" cy="863895"/>
          </a:xfrm>
          <a:prstGeom prst="rect">
            <a:avLst/>
          </a:prstGeom>
          <a:noFill/>
        </p:spPr>
        <p:txBody>
          <a:bodyPr vert="horz" lIns="0" tIns="0" rIns="360000" bIns="45720" rtlCol="0" anchor="t" anchorCtr="0">
            <a:noAutofit/>
          </a:bodyPr>
          <a:lstStyle>
            <a:lvl1pPr>
              <a:defRPr sz="2100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="" xmlns:a16="http://schemas.microsoft.com/office/drawing/2014/main" id="{2188B33B-2595-C049-A40E-D1BA483E5A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80732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2160000" rIns="540000" anchor="ctr" anchorCtr="0"/>
          <a:lstStyle>
            <a:lvl1pPr marL="0" indent="0" algn="r">
              <a:buFontTx/>
              <a:buNone/>
              <a:defRPr sz="10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PPT TITLE</a:t>
            </a:r>
          </a:p>
        </p:txBody>
      </p:sp>
    </p:spTree>
    <p:extLst>
      <p:ext uri="{BB962C8B-B14F-4D97-AF65-F5344CB8AC3E}">
        <p14:creationId xmlns:p14="http://schemas.microsoft.com/office/powerpoint/2010/main" val="376296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740917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Picture/Figure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="" xmlns:a16="http://schemas.microsoft.com/office/drawing/2014/main" id="{E52FB826-DF48-8E46-923B-B06DCCFCD3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4" y="1751364"/>
            <a:ext cx="6972135" cy="288031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16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="" xmlns:a16="http://schemas.microsoft.com/office/drawing/2014/main" id="{58C55002-935E-0B4E-A496-1FE8F0E0E2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80732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2160000" rIns="540000" anchor="ctr" anchorCtr="0"/>
          <a:lstStyle>
            <a:lvl1pPr marL="0" indent="0" algn="r">
              <a:buFontTx/>
              <a:buNone/>
              <a:defRPr sz="10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A4362930-A36C-6E4B-9D63-5494292BFA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2420891"/>
            <a:ext cx="6960096" cy="3744417"/>
          </a:xfrm>
          <a:prstGeom prst="rect">
            <a:avLst/>
          </a:prstGeom>
        </p:spPr>
        <p:txBody>
          <a:bodyPr lIns="540000" tIns="0" rIns="1224000" anchor="t" anchorCtr="0"/>
          <a:lstStyle>
            <a:lvl1pPr marL="0" indent="0" algn="l">
              <a:buNone/>
              <a:defRPr sz="1500">
                <a:latin typeface="Arial" panose="020B060402020202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txt</a:t>
            </a:r>
          </a:p>
        </p:txBody>
      </p:sp>
    </p:spTree>
    <p:extLst>
      <p:ext uri="{BB962C8B-B14F-4D97-AF65-F5344CB8AC3E}">
        <p14:creationId xmlns:p14="http://schemas.microsoft.com/office/powerpoint/2010/main" val="371497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3192" cy="963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1"/>
            <a:ext cx="4176465" cy="9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5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36" r:id="rId2"/>
    <p:sldLayoutId id="2147483737" r:id="rId3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3192" cy="963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1"/>
            <a:ext cx="4176465" cy="9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64477"/>
          </a:xfrm>
          <a:prstGeom prst="rect">
            <a:avLst/>
          </a:prstGeom>
        </p:spPr>
      </p:pic>
      <p:cxnSp>
        <p:nvCxnSpPr>
          <p:cNvPr id="3" name="Connettore 1 31">
            <a:extLst>
              <a:ext uri="{FF2B5EF4-FFF2-40B4-BE49-F238E27FC236}">
                <a16:creationId xmlns="" xmlns:a16="http://schemas.microsoft.com/office/drawing/2014/main" id="{979C4701-D86E-8642-9831-6649FA5CFB66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5">
            <a:extLst>
              <a:ext uri="{FF2B5EF4-FFF2-40B4-BE49-F238E27FC236}">
                <a16:creationId xmlns="" xmlns:a16="http://schemas.microsoft.com/office/drawing/2014/main" id="{301D986D-7DC2-6B42-A3AA-10A8F8722BA2}"/>
              </a:ext>
            </a:extLst>
          </p:cNvPr>
          <p:cNvSpPr txBox="1">
            <a:spLocks/>
          </p:cNvSpPr>
          <p:nvPr userDrawn="1"/>
        </p:nvSpPr>
        <p:spPr>
          <a:xfrm>
            <a:off x="0" y="6453336"/>
            <a:ext cx="12192000" cy="251454"/>
          </a:xfrm>
          <a:prstGeom prst="rect">
            <a:avLst/>
          </a:prstGeom>
        </p:spPr>
        <p:txBody>
          <a:bodyPr lIns="405000" rIns="162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1" dirty="0">
                <a:latin typeface="Arial" panose="020B0604020202020204" pitchFamily="34" charset="0"/>
              </a:rPr>
              <a:t>Click in the </a:t>
            </a:r>
            <a:r>
              <a:rPr lang="en-US" sz="1051" b="1" dirty="0">
                <a:latin typeface="Arial" panose="020B0604020202020204" pitchFamily="34" charset="0"/>
              </a:rPr>
              <a:t>master slide view </a:t>
            </a:r>
            <a:r>
              <a:rPr lang="en-US" sz="1051" dirty="0">
                <a:latin typeface="Arial" panose="020B0604020202020204" pitchFamily="34" charset="0"/>
              </a:rPr>
              <a:t>to edit meeting date, place and date</a:t>
            </a:r>
          </a:p>
        </p:txBody>
      </p:sp>
    </p:spTree>
    <p:extLst>
      <p:ext uri="{BB962C8B-B14F-4D97-AF65-F5344CB8AC3E}">
        <p14:creationId xmlns:p14="http://schemas.microsoft.com/office/powerpoint/2010/main" val="297887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</p:sldLayoutIdLs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3192" cy="963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1"/>
            <a:ext cx="4176465" cy="9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6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../Quy%20dinh/TT12_2020_Bo%20NNPTNT_Thuoc%20thu%20y.pdf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../../So%20tay%20chan%20nuoi%20lon%20thuong%20pham/Bang%20tinh%20hieu%20qua%20kinh%20te%20CN%20lon%20thit.xlsx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A55D17B5-01E4-4F7F-ABF2-918CBC592CD5}"/>
              </a:ext>
            </a:extLst>
          </p:cNvPr>
          <p:cNvSpPr txBox="1">
            <a:spLocks/>
          </p:cNvSpPr>
          <p:nvPr/>
        </p:nvSpPr>
        <p:spPr>
          <a:xfrm>
            <a:off x="4551465" y="5798897"/>
            <a:ext cx="3940295" cy="373406"/>
          </a:xfrm>
          <a:prstGeom prst="rect">
            <a:avLst/>
          </a:prstGeom>
        </p:spPr>
        <p:txBody>
          <a:bodyPr lIns="1224000" r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i="1" kern="1200">
                <a:solidFill>
                  <a:srgbClr val="5792C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OSRO/VIE/001/USA</a:t>
            </a:r>
          </a:p>
          <a:p>
            <a:endParaRPr lang="en-US" sz="1000" dirty="0"/>
          </a:p>
        </p:txBody>
      </p:sp>
      <p:pic>
        <p:nvPicPr>
          <p:cNvPr id="9" name="Picture 2" descr="United States Agency for International Development (USAID) | International  Institute for Sustainable Development">
            <a:extLst>
              <a:ext uri="{FF2B5EF4-FFF2-40B4-BE49-F238E27FC236}">
                <a16:creationId xmlns="" xmlns:a16="http://schemas.microsoft.com/office/drawing/2014/main" id="{B0E74127-0723-43DB-B923-69BB1FA16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86" y="-69228"/>
            <a:ext cx="124781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5F2EC966-D947-4C95-A352-00EBFC5DFB5C}"/>
              </a:ext>
            </a:extLst>
          </p:cNvPr>
          <p:cNvSpPr txBox="1">
            <a:spLocks/>
          </p:cNvSpPr>
          <p:nvPr/>
        </p:nvSpPr>
        <p:spPr>
          <a:xfrm>
            <a:off x="-556998" y="4564090"/>
            <a:ext cx="13305996" cy="900030"/>
          </a:xfrm>
          <a:prstGeom prst="rect">
            <a:avLst/>
          </a:prstGeom>
        </p:spPr>
        <p:txBody>
          <a:bodyPr lIns="1224000" tIns="46800" rIns="1224000" bIns="0" anchor="t" anchorCtr="0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b="1">
                <a:solidFill>
                  <a:srgbClr val="C00000"/>
                </a:solidFill>
              </a:rPr>
              <a:t>CHĂN NUÔI LỢN  THỊT AN TOÀN SINH HỌC &amp; XỬ LÝ CHẤT THẢI TRONG TRANG TRẠI QUY MÔ VỪA VÀ NHỎ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DEC66A1-236D-46D8-B693-70E56248F2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07" y="122936"/>
            <a:ext cx="1621871" cy="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59EF77-6C1F-4324-A3F0-1BFF86F76DB2}"/>
              </a:ext>
            </a:extLst>
          </p:cNvPr>
          <p:cNvSpPr/>
          <p:nvPr/>
        </p:nvSpPr>
        <p:spPr>
          <a:xfrm>
            <a:off x="-1122255" y="207597"/>
            <a:ext cx="1090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3. CHUẨN BỊ CHUỒNG NUÔI LỢN THỊT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755" y="1117814"/>
            <a:ext cx="1062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00CC"/>
                </a:solidFill>
                <a:latin typeface="+mj-lt"/>
              </a:rPr>
              <a:t>Các bước vệ sinh chuồng trước khi đưa lợn vào nuôi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8821" y="1815859"/>
            <a:ext cx="503684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gom và chuyển toàn bộ các chất thải (phân, thức ăn rơi vãi...) ra khu xử lý chất </a:t>
            </a: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Tháo các trang thiết bị (máng ăn </a:t>
            </a: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...)</a:t>
            </a:r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Rửa sạch chuồng: sử dụng bơm cao áp phun rửa toàn bộ </a:t>
            </a: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 sinh toàn bộ trang thiết bị (máng ăn, vòi uống, </a:t>
            </a: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...)</a:t>
            </a:r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 đặt trở lại các trang thiết </a:t>
            </a: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Phun khử trùng toàn bộ chuồng </a:t>
            </a: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nuôi.</a:t>
            </a:r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83" y="2006931"/>
            <a:ext cx="2974149" cy="2343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648" y="1815859"/>
            <a:ext cx="2609158" cy="2133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647" y="4172082"/>
            <a:ext cx="2609159" cy="2211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Oval Callout 13"/>
          <p:cNvSpPr/>
          <p:nvPr/>
        </p:nvSpPr>
        <p:spPr>
          <a:xfrm>
            <a:off x="5689584" y="4539477"/>
            <a:ext cx="2019869" cy="2085983"/>
          </a:xfrm>
          <a:prstGeom prst="wedgeEllipseCallout">
            <a:avLst>
              <a:gd name="adj1" fmla="val 110118"/>
              <a:gd name="adj2" fmla="val -27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i="1">
                <a:solidFill>
                  <a:srgbClr val="FFFF00"/>
                </a:solidFill>
                <a:latin typeface="+mj-lt"/>
              </a:rPr>
              <a:t>Đ</a:t>
            </a:r>
            <a:r>
              <a:rPr lang="vi-VN" sz="2400" b="1" i="1" smtClean="0">
                <a:solidFill>
                  <a:srgbClr val="FFFF00"/>
                </a:solidFill>
                <a:latin typeface="+mj-lt"/>
              </a:rPr>
              <a:t>ể </a:t>
            </a:r>
            <a:r>
              <a:rPr lang="vi-VN" sz="2400" b="1" i="1">
                <a:solidFill>
                  <a:srgbClr val="FFFF00"/>
                </a:solidFill>
                <a:latin typeface="+mj-lt"/>
              </a:rPr>
              <a:t>trống </a:t>
            </a:r>
            <a:r>
              <a:rPr lang="vi-VN" sz="2400" b="1" i="1" smtClean="0">
                <a:solidFill>
                  <a:srgbClr val="FFFF00"/>
                </a:solidFill>
                <a:latin typeface="+mj-lt"/>
              </a:rPr>
              <a:t>chuồng tối thiểu 7 ngày</a:t>
            </a:r>
            <a:endParaRPr lang="vi-VN" sz="2400" b="1" i="1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78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59EF77-6C1F-4324-A3F0-1BFF86F76DB2}"/>
              </a:ext>
            </a:extLst>
          </p:cNvPr>
          <p:cNvSpPr/>
          <p:nvPr/>
        </p:nvSpPr>
        <p:spPr>
          <a:xfrm>
            <a:off x="-820253" y="192933"/>
            <a:ext cx="1090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4. Sắp xếp lợn vào chuồng nuôi như thế nào?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4" y="1146412"/>
            <a:ext cx="10903292" cy="40943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14871" y="5440166"/>
            <a:ext cx="561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C00000"/>
                </a:solidFill>
              </a:rPr>
              <a:t>Sơ đồ sắp xếp lợn vào chuồng nuôi</a:t>
            </a:r>
          </a:p>
        </p:txBody>
      </p:sp>
    </p:spTree>
    <p:extLst>
      <p:ext uri="{BB962C8B-B14F-4D97-AF65-F5344CB8AC3E}">
        <p14:creationId xmlns:p14="http://schemas.microsoft.com/office/powerpoint/2010/main" val="40784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59EF77-6C1F-4324-A3F0-1BFF86F76DB2}"/>
              </a:ext>
            </a:extLst>
          </p:cNvPr>
          <p:cNvSpPr/>
          <p:nvPr/>
        </p:nvSpPr>
        <p:spPr>
          <a:xfrm>
            <a:off x="0" y="29543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5. Tại sao phải tập cho lợn mới nhập về đi vệ sinh đúng nơi quy định?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989" y="1466603"/>
            <a:ext cx="5173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400" b="1">
                <a:solidFill>
                  <a:srgbClr val="002060"/>
                </a:solidFill>
              </a:rPr>
              <a:t>Để lợn thải phân tự do sẽ tốn công vệ sinh chuồng</a:t>
            </a:r>
            <a:endParaRPr lang="vi-VN" sz="2400" b="1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08" y="2551693"/>
            <a:ext cx="5194316" cy="3369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Sun 12"/>
          <p:cNvSpPr/>
          <p:nvPr/>
        </p:nvSpPr>
        <p:spPr>
          <a:xfrm>
            <a:off x="6210795" y="1083345"/>
            <a:ext cx="5364216" cy="3476216"/>
          </a:xfrm>
          <a:prstGeom prst="su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i="1">
                <a:solidFill>
                  <a:srgbClr val="C00000"/>
                </a:solidFill>
                <a:latin typeface="+mj-lt"/>
              </a:rPr>
              <a:t>Những ngày đầu, phải tập cho lợn thải phân, nước tiểu đúng chỗ mong muốn</a:t>
            </a:r>
            <a:r>
              <a:rPr lang="vi-VN" b="1" i="1" smtClean="0">
                <a:solidFill>
                  <a:srgbClr val="C00000"/>
                </a:solidFill>
                <a:latin typeface="+mj-lt"/>
              </a:rPr>
              <a:t>!</a:t>
            </a:r>
            <a:endParaRPr lang="vi-VN" b="1" i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Explosion 2 13"/>
          <p:cNvSpPr/>
          <p:nvPr/>
        </p:nvSpPr>
        <p:spPr>
          <a:xfrm>
            <a:off x="5594294" y="4292823"/>
            <a:ext cx="6402088" cy="2565177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i="1">
                <a:solidFill>
                  <a:srgbClr val="0000CC"/>
                </a:solidFill>
                <a:latin typeface="+mj-lt"/>
              </a:rPr>
              <a:t>Phân công người lùa lợn đến vị trí thải phân.</a:t>
            </a:r>
          </a:p>
          <a:p>
            <a:pPr algn="ctr"/>
            <a:r>
              <a:rPr lang="vi-VN" b="1" i="1">
                <a:solidFill>
                  <a:srgbClr val="0000CC"/>
                </a:solidFill>
                <a:latin typeface="+mj-lt"/>
              </a:rPr>
              <a:t>Dọn phân về chỗ để lợn thải phân</a:t>
            </a:r>
          </a:p>
        </p:txBody>
      </p:sp>
    </p:spTree>
    <p:extLst>
      <p:ext uri="{BB962C8B-B14F-4D97-AF65-F5344CB8AC3E}">
        <p14:creationId xmlns:p14="http://schemas.microsoft.com/office/powerpoint/2010/main" val="2045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59EF77-6C1F-4324-A3F0-1BFF86F76DB2}"/>
              </a:ext>
            </a:extLst>
          </p:cNvPr>
          <p:cNvSpPr/>
          <p:nvPr/>
        </p:nvSpPr>
        <p:spPr>
          <a:xfrm>
            <a:off x="-1160561" y="238465"/>
            <a:ext cx="116415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600" b="1">
                <a:solidFill>
                  <a:srgbClr val="FFFF00"/>
                </a:solidFill>
                <a:latin typeface="Arial "/>
                <a:ea typeface="Roboto"/>
              </a:rPr>
              <a:t>6. Chăm sóc lợn những ngày đầu mới nhập về?</a:t>
            </a:r>
            <a:endParaRPr lang="vi-VN" sz="26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556" y="1541222"/>
            <a:ext cx="624297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ts val="3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chỉnh </a:t>
            </a:r>
            <a:r>
              <a:rPr lang="vi-VN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</a:t>
            </a:r>
            <a:r>
              <a:rPr lang="vi-VN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độ, độ thông thoáng... phù hợp với </a:t>
            </a:r>
            <a:r>
              <a:rPr lang="vi-VN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endParaRPr lang="vi-VN" sz="2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3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lợn uống nước pha điện giải hoặc vitamin C</a:t>
            </a:r>
            <a:r>
              <a:rPr lang="vi-VN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vi-VN" sz="2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3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Ngày đầu mới nhập nên cho ăn hạn chế, tránh để lợn ăn quá </a:t>
            </a:r>
            <a:r>
              <a:rPr lang="vi-VN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vi-VN" sz="2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3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 xuyên quan sát biểu hiện của </a:t>
            </a:r>
            <a:r>
              <a:rPr lang="vi-VN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endParaRPr lang="vi-VN" sz="2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3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hiện, tách những con nhỏ yếu, không ăn sang ô riêng để chăm sóc </a:t>
            </a:r>
            <a:r>
              <a:rPr lang="vi-VN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 </a:t>
            </a:r>
            <a:r>
              <a:rPr lang="vi-VN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8281" y="1541698"/>
            <a:ext cx="3829050" cy="2871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Up Arrow Callout 11"/>
          <p:cNvSpPr/>
          <p:nvPr/>
        </p:nvSpPr>
        <p:spPr>
          <a:xfrm>
            <a:off x="7738281" y="4413962"/>
            <a:ext cx="3935163" cy="2123316"/>
          </a:xfrm>
          <a:prstGeom prst="up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CC"/>
                </a:solidFill>
              </a:rPr>
              <a:t>Quan sát, đánh dấu những con có vấn đề</a:t>
            </a:r>
          </a:p>
        </p:txBody>
      </p:sp>
    </p:spTree>
    <p:extLst>
      <p:ext uri="{BB962C8B-B14F-4D97-AF65-F5344CB8AC3E}">
        <p14:creationId xmlns:p14="http://schemas.microsoft.com/office/powerpoint/2010/main" val="38159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59EF77-6C1F-4324-A3F0-1BFF86F76DB2}"/>
              </a:ext>
            </a:extLst>
          </p:cNvPr>
          <p:cNvSpPr/>
          <p:nvPr/>
        </p:nvSpPr>
        <p:spPr>
          <a:xfrm>
            <a:off x="2923505" y="224316"/>
            <a:ext cx="6877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7. Thức ăn nuôi lợn </a:t>
            </a:r>
            <a:r>
              <a:rPr lang="vi-VN" sz="2800" b="1" smtClean="0">
                <a:solidFill>
                  <a:srgbClr val="FFFF00"/>
                </a:solidFill>
                <a:latin typeface="Arial "/>
                <a:ea typeface="Roboto"/>
              </a:rPr>
              <a:t>thịt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60649" y="3412902"/>
            <a:ext cx="1712890" cy="1056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rgbClr val="FFFF00"/>
                </a:solidFill>
              </a:rPr>
              <a:t>Thức ăn</a:t>
            </a:r>
            <a:endParaRPr lang="vi-VN" sz="2400" b="1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401584" y="3503053"/>
            <a:ext cx="1867437" cy="8886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mtClean="0">
                <a:solidFill>
                  <a:srgbClr val="0000CC"/>
                </a:solidFill>
              </a:rPr>
              <a:t>Sinh trưởng và khả năng tích lũy nạc, mỡ</a:t>
            </a:r>
            <a:endParaRPr lang="vi-VN">
              <a:solidFill>
                <a:srgbClr val="0000CC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22012" y="1311498"/>
            <a:ext cx="1867437" cy="8886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mtClean="0">
                <a:solidFill>
                  <a:srgbClr val="0000CC"/>
                </a:solidFill>
              </a:rPr>
              <a:t>Sức khỏe của lợn</a:t>
            </a:r>
            <a:endParaRPr lang="vi-VN">
              <a:solidFill>
                <a:srgbClr val="0000CC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00018" y="3483735"/>
            <a:ext cx="1867437" cy="8886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mtClean="0">
                <a:solidFill>
                  <a:srgbClr val="C00000"/>
                </a:solidFill>
              </a:rPr>
              <a:t>Hiệu quả chăn nuôi (60-70% giá thành)</a:t>
            </a:r>
            <a:endParaRPr lang="vi-VN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57618" y="5439177"/>
            <a:ext cx="1867437" cy="8886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mtClean="0">
                <a:solidFill>
                  <a:schemeClr val="tx1"/>
                </a:solidFill>
              </a:rPr>
              <a:t>Môi trường</a:t>
            </a:r>
            <a:endParaRPr lang="vi-VN">
              <a:solidFill>
                <a:schemeClr val="tx1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6291335" y="2277414"/>
            <a:ext cx="77274" cy="1096851"/>
          </a:xfrm>
          <a:prstGeom prst="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ight Arrow 12"/>
          <p:cNvSpPr/>
          <p:nvPr/>
        </p:nvSpPr>
        <p:spPr>
          <a:xfrm>
            <a:off x="7237934" y="3902298"/>
            <a:ext cx="2086376" cy="83713"/>
          </a:xfrm>
          <a:prstGeom prst="rightArrow">
            <a:avLst/>
          </a:prstGeom>
          <a:solidFill>
            <a:srgbClr val="3026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6265577" y="4430332"/>
            <a:ext cx="45719" cy="944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Left Arrow 14"/>
          <p:cNvSpPr/>
          <p:nvPr/>
        </p:nvSpPr>
        <p:spPr>
          <a:xfrm>
            <a:off x="3631848" y="3902298"/>
            <a:ext cx="1751527" cy="45719"/>
          </a:xfrm>
          <a:prstGeom prst="leftArrow">
            <a:avLst/>
          </a:prstGeom>
          <a:solidFill>
            <a:schemeClr val="accent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>
            <a:off x="77273" y="4526925"/>
            <a:ext cx="1390919" cy="130505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smtClean="0">
                <a:solidFill>
                  <a:schemeClr val="tx1"/>
                </a:solidFill>
              </a:rPr>
              <a:t>Thức ăn có chất lượng tốt</a:t>
            </a:r>
            <a:endParaRPr lang="vi-VN" sz="160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03820" y="4594537"/>
            <a:ext cx="1313638" cy="12331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500" smtClean="0">
                <a:solidFill>
                  <a:schemeClr val="tx1"/>
                </a:solidFill>
              </a:rPr>
              <a:t>Cho lợn thịt ăn tự do</a:t>
            </a:r>
            <a:endParaRPr lang="vi-VN" sz="150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22743" y="4559123"/>
            <a:ext cx="1390915" cy="125890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500">
                <a:solidFill>
                  <a:schemeClr val="tx1"/>
                </a:solidFill>
              </a:rPr>
              <a:t>S</a:t>
            </a:r>
            <a:r>
              <a:rPr lang="vi-VN" sz="1500" smtClean="0">
                <a:solidFill>
                  <a:schemeClr val="tx1"/>
                </a:solidFill>
              </a:rPr>
              <a:t>ử dụng thức ăn phù hợp sinh trưởng</a:t>
            </a:r>
            <a:endParaRPr lang="vi-VN" sz="15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59EF77-6C1F-4324-A3F0-1BFF86F76DB2}"/>
              </a:ext>
            </a:extLst>
          </p:cNvPr>
          <p:cNvSpPr/>
          <p:nvPr/>
        </p:nvSpPr>
        <p:spPr>
          <a:xfrm>
            <a:off x="-1239701" y="217835"/>
            <a:ext cx="1090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7. Thức ăn nuôi lợn thịt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021" y="5595980"/>
            <a:ext cx="947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i="1">
                <a:solidFill>
                  <a:srgbClr val="002060"/>
                </a:solidFill>
              </a:rPr>
              <a:t>Nguồn:</a:t>
            </a:r>
            <a:r>
              <a:rPr lang="vi-VN" b="1">
                <a:solidFill>
                  <a:srgbClr val="002060"/>
                </a:solidFill>
              </a:rPr>
              <a:t> </a:t>
            </a:r>
            <a:r>
              <a:rPr lang="vi-VN" b="1" i="1">
                <a:solidFill>
                  <a:srgbClr val="002060"/>
                </a:solidFill>
              </a:rPr>
              <a:t>TCVN 1547-2020. Thức ăn chăn nuôi - Thức ăn hỗn hợp cho lợn</a:t>
            </a:r>
            <a:endParaRPr lang="vi-VN" b="1">
              <a:solidFill>
                <a:srgbClr val="00206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075263"/>
              </p:ext>
            </p:extLst>
          </p:nvPr>
        </p:nvGraphicFramePr>
        <p:xfrm>
          <a:off x="471653" y="1433016"/>
          <a:ext cx="11356825" cy="3871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10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18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934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404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333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 tiêu</a:t>
                      </a:r>
                      <a:endParaRPr lang="vi-VN" sz="18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ĐVT</a:t>
                      </a:r>
                      <a:endParaRPr lang="vi-VN" sz="18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Giai đoạn sinh trưởng (khối lượng từ 25-60 kg)</a:t>
                      </a:r>
                      <a:endParaRPr lang="vi-VN" sz="18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Giai đoạn vỗ béo (khối lượng từ 60</a:t>
                      </a:r>
                      <a:r>
                        <a:rPr lang="vi-VN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kg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xuất bán)</a:t>
                      </a:r>
                      <a:endParaRPr lang="vi-VN" sz="18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553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 ẩm, không lớn hơn</a:t>
                      </a:r>
                      <a:endParaRPr lang="vi-VN" sz="18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endParaRPr lang="vi-VN" sz="1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</a:t>
                      </a:r>
                      <a:endParaRPr lang="vi-VN" sz="1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</a:t>
                      </a:r>
                      <a:endParaRPr lang="vi-VN" sz="1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553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 lượng trao đổi, không nhỏ hơn</a:t>
                      </a:r>
                      <a:endParaRPr lang="vi-VN" sz="18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kcal/kg</a:t>
                      </a:r>
                      <a:endParaRPr lang="vi-VN" sz="1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2900 </a:t>
                      </a:r>
                      <a:endParaRPr lang="vi-VN" sz="1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2900</a:t>
                      </a:r>
                      <a:endParaRPr lang="vi-VN" sz="1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5553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 thô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không nhỏ hơn</a:t>
                      </a:r>
                      <a:endParaRPr lang="vi-VN" sz="18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endParaRPr lang="vi-VN" sz="1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</a:t>
                      </a:r>
                      <a:endParaRPr lang="vi-VN" sz="1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</a:t>
                      </a:r>
                      <a:endParaRPr lang="vi-VN" sz="1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553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Lysine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không nhỏ hơn</a:t>
                      </a:r>
                      <a:endParaRPr lang="vi-VN" sz="18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endParaRPr lang="vi-VN" sz="1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vi-VN" sz="1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vi-VN" sz="1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553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Methionine + cystein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không nhỏ hơn</a:t>
                      </a:r>
                      <a:endParaRPr lang="vi-VN" sz="18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endParaRPr lang="vi-VN" sz="1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0,40</a:t>
                      </a:r>
                      <a:endParaRPr lang="vi-VN" sz="1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</a:t>
                      </a:r>
                      <a:endParaRPr lang="vi-VN" sz="1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5553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Threo</a:t>
                      </a:r>
                      <a:r>
                        <a:rPr lang="vi-VN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nine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không nhỏ hơn</a:t>
                      </a:r>
                      <a:endParaRPr lang="vi-VN" sz="18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endParaRPr lang="vi-VN" sz="1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  <a:endParaRPr lang="vi-VN" sz="1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0,45</a:t>
                      </a:r>
                      <a:endParaRPr lang="vi-VN" sz="1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5553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Canxi</a:t>
                      </a:r>
                      <a:endParaRPr lang="vi-VN" sz="18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endParaRPr lang="vi-VN" sz="1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 – 0,90</a:t>
                      </a:r>
                      <a:endParaRPr lang="vi-VN" sz="1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 – 0,90</a:t>
                      </a:r>
                      <a:endParaRPr lang="vi-VN" sz="1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553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Photpho tổng số</a:t>
                      </a:r>
                      <a:endParaRPr lang="vi-VN" sz="18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endParaRPr lang="vi-VN" sz="1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 – 0,90</a:t>
                      </a:r>
                      <a:endParaRPr lang="vi-VN" sz="1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0,40 – 0,90</a:t>
                      </a:r>
                      <a:endParaRPr lang="vi-VN" sz="1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5553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Natri clorua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(muối ăn)</a:t>
                      </a:r>
                      <a:endParaRPr lang="vi-VN" sz="18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endParaRPr lang="vi-VN" sz="1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 – 0,80</a:t>
                      </a:r>
                      <a:endParaRPr lang="vi-VN" sz="1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 – 0,80</a:t>
                      </a:r>
                      <a:endParaRPr lang="vi-VN" sz="18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6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59EF77-6C1F-4324-A3F0-1BFF86F76DB2}"/>
              </a:ext>
            </a:extLst>
          </p:cNvPr>
          <p:cNvSpPr/>
          <p:nvPr/>
        </p:nvSpPr>
        <p:spPr>
          <a:xfrm>
            <a:off x="-1046755" y="192933"/>
            <a:ext cx="1090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7. Thức ăn cho lợn nuôi thịt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715" y="1084614"/>
            <a:ext cx="6718163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vi-VN" sz="2000" b="1">
                <a:solidFill>
                  <a:srgbClr val="C00000"/>
                </a:solidFill>
              </a:rPr>
              <a:t>Lưu ý khi tự trộn thức ăn cho lợn nuôi thịt: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Phải có công thức phối trộn dựa trên các loại nguyên liệu </a:t>
            </a:r>
            <a:r>
              <a:rPr lang="vi-VN" sz="2000" b="1" smtClean="0">
                <a:solidFill>
                  <a:srgbClr val="002060"/>
                </a:solidFill>
              </a:rPr>
              <a:t>thức ăn sẵn có</a:t>
            </a:r>
            <a:endParaRPr lang="vi-VN" sz="2000" b="1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Nguyên liệu </a:t>
            </a:r>
            <a:r>
              <a:rPr lang="vi-VN" sz="2000" b="1" smtClean="0">
                <a:solidFill>
                  <a:srgbClr val="002060"/>
                </a:solidFill>
              </a:rPr>
              <a:t>phải đảm bảo </a:t>
            </a:r>
            <a:r>
              <a:rPr lang="vi-VN" sz="2000" b="1">
                <a:solidFill>
                  <a:srgbClr val="002060"/>
                </a:solidFill>
              </a:rPr>
              <a:t>chất </a:t>
            </a:r>
            <a:r>
              <a:rPr lang="vi-VN" sz="2000" b="1" smtClean="0">
                <a:solidFill>
                  <a:srgbClr val="002060"/>
                </a:solidFill>
              </a:rPr>
              <a:t>lượng, </a:t>
            </a:r>
            <a:r>
              <a:rPr lang="vi-VN" sz="2000" b="1">
                <a:solidFill>
                  <a:srgbClr val="002060"/>
                </a:solidFill>
              </a:rPr>
              <a:t>không bị mốc hoặc biến </a:t>
            </a:r>
            <a:r>
              <a:rPr lang="vi-VN" sz="2000" b="1" smtClean="0">
                <a:solidFill>
                  <a:srgbClr val="002060"/>
                </a:solidFill>
              </a:rPr>
              <a:t>chất</a:t>
            </a:r>
            <a:endParaRPr lang="vi-VN" sz="2000" b="1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Đ</a:t>
            </a:r>
            <a:r>
              <a:rPr lang="vi-VN" sz="2000" b="1" smtClean="0">
                <a:solidFill>
                  <a:srgbClr val="002060"/>
                </a:solidFill>
              </a:rPr>
              <a:t>ậu </a:t>
            </a:r>
            <a:r>
              <a:rPr lang="vi-VN" sz="2000" b="1">
                <a:solidFill>
                  <a:srgbClr val="002060"/>
                </a:solidFill>
              </a:rPr>
              <a:t>đỗ cần phải được </a:t>
            </a:r>
            <a:r>
              <a:rPr lang="vi-VN" sz="2000" b="1" smtClean="0">
                <a:solidFill>
                  <a:srgbClr val="002060"/>
                </a:solidFill>
              </a:rPr>
              <a:t>xử lý nhiệt (rang chín)</a:t>
            </a:r>
            <a:endParaRPr lang="vi-VN" sz="2000" b="1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000" b="1" smtClean="0">
                <a:solidFill>
                  <a:srgbClr val="002060"/>
                </a:solidFill>
              </a:rPr>
              <a:t>Nguyên liệu cần được </a:t>
            </a:r>
            <a:r>
              <a:rPr lang="vi-VN" sz="2000" b="1">
                <a:solidFill>
                  <a:srgbClr val="002060"/>
                </a:solidFill>
              </a:rPr>
              <a:t>nghiền </a:t>
            </a:r>
            <a:r>
              <a:rPr lang="vi-VN" sz="2000" b="1" smtClean="0">
                <a:solidFill>
                  <a:srgbClr val="002060"/>
                </a:solidFill>
              </a:rPr>
              <a:t>nhỏ</a:t>
            </a:r>
            <a:endParaRPr lang="vi-VN" sz="2000" b="1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Cân chính xác lượng nguyên liệu theo công thức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Trộn </a:t>
            </a:r>
            <a:r>
              <a:rPr lang="vi-VN" sz="2000" b="1" smtClean="0">
                <a:solidFill>
                  <a:srgbClr val="002060"/>
                </a:solidFill>
              </a:rPr>
              <a:t>thật đều </a:t>
            </a:r>
            <a:r>
              <a:rPr lang="vi-VN" sz="2000" b="1">
                <a:solidFill>
                  <a:srgbClr val="002060"/>
                </a:solidFill>
              </a:rPr>
              <a:t>các loại nguyên </a:t>
            </a:r>
            <a:r>
              <a:rPr lang="vi-VN" sz="2000" b="1" smtClean="0">
                <a:solidFill>
                  <a:srgbClr val="002060"/>
                </a:solidFill>
              </a:rPr>
              <a:t>liệu</a:t>
            </a:r>
            <a:endParaRPr lang="vi-VN" sz="2000" b="1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Thức ăn đã trộn cần </a:t>
            </a:r>
            <a:r>
              <a:rPr lang="vi-VN" sz="2000" b="1" smtClean="0">
                <a:solidFill>
                  <a:srgbClr val="002060"/>
                </a:solidFill>
              </a:rPr>
              <a:t>bảo </a:t>
            </a:r>
            <a:r>
              <a:rPr lang="vi-VN" sz="2000" b="1">
                <a:solidFill>
                  <a:srgbClr val="002060"/>
                </a:solidFill>
              </a:rPr>
              <a:t>quản đúng quy </a:t>
            </a:r>
            <a:r>
              <a:rPr lang="vi-VN" sz="2000" b="1" smtClean="0">
                <a:solidFill>
                  <a:srgbClr val="002060"/>
                </a:solidFill>
              </a:rPr>
              <a:t>định</a:t>
            </a:r>
            <a:endParaRPr lang="vi-VN" sz="2000" b="1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Trộn lượng thức ăn đủ dùng </a:t>
            </a:r>
            <a:r>
              <a:rPr lang="vi-VN" sz="2000" b="1" smtClean="0">
                <a:solidFill>
                  <a:srgbClr val="002060"/>
                </a:solidFill>
              </a:rPr>
              <a:t>tối đa 5 ngày</a:t>
            </a:r>
            <a:endParaRPr lang="vi-VN" sz="2000" b="1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000" b="1" smtClean="0">
                <a:solidFill>
                  <a:srgbClr val="002060"/>
                </a:solidFill>
              </a:rPr>
              <a:t>Sử </a:t>
            </a:r>
            <a:r>
              <a:rPr lang="vi-VN" sz="2000" b="1">
                <a:solidFill>
                  <a:srgbClr val="002060"/>
                </a:solidFill>
              </a:rPr>
              <a:t>dụng thức ăn đậm </a:t>
            </a:r>
            <a:r>
              <a:rPr lang="vi-VN" sz="2000" b="1" smtClean="0">
                <a:solidFill>
                  <a:srgbClr val="002060"/>
                </a:solidFill>
              </a:rPr>
              <a:t>đặc để phối trộn cần </a:t>
            </a:r>
            <a:r>
              <a:rPr lang="vi-VN" sz="2000" b="1">
                <a:solidFill>
                  <a:srgbClr val="002060"/>
                </a:solidFill>
              </a:rPr>
              <a:t>tuân thủ </a:t>
            </a:r>
            <a:r>
              <a:rPr lang="vi-VN" sz="2000" b="1" smtClean="0">
                <a:solidFill>
                  <a:srgbClr val="002060"/>
                </a:solidFill>
              </a:rPr>
              <a:t>đúng </a:t>
            </a:r>
            <a:r>
              <a:rPr lang="vi-VN" sz="2000" b="1">
                <a:solidFill>
                  <a:srgbClr val="002060"/>
                </a:solidFill>
              </a:rPr>
              <a:t>hướng dẫn của nhà sản xuất.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15" y="1344673"/>
            <a:ext cx="2914650" cy="1571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309" y="3339223"/>
            <a:ext cx="3771624" cy="2815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56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59EF77-6C1F-4324-A3F0-1BFF86F76DB2}"/>
              </a:ext>
            </a:extLst>
          </p:cNvPr>
          <p:cNvSpPr/>
          <p:nvPr/>
        </p:nvSpPr>
        <p:spPr>
          <a:xfrm>
            <a:off x="-744751" y="209238"/>
            <a:ext cx="1090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8. </a:t>
            </a:r>
            <a:r>
              <a:rPr lang="vi-VN" sz="2800" b="1">
                <a:solidFill>
                  <a:srgbClr val="FFFF00"/>
                </a:solidFill>
              </a:rPr>
              <a:t>Có nên cho lợn thịt ăn tự do không? Tại sao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?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47" y="2006931"/>
            <a:ext cx="630507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2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 cho lợn thịt ăn tự do, vì: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 sẽ tăng khối lượng nhanh, thời gian nuôi ngắn;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Tất </a:t>
            </a:r>
            <a:r>
              <a:rPr lang="vi-VN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cả lợn đều </a:t>
            </a:r>
            <a:r>
              <a:rPr lang="vi-VN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thu </a:t>
            </a:r>
            <a:r>
              <a:rPr lang="vi-VN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nhận đủ thức ăn, lợn đồng đều </a:t>
            </a:r>
            <a:r>
              <a:rPr lang="vi-VN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vi-VN" sz="2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 tốn thức ăn/kg tăng khối lượng </a:t>
            </a:r>
            <a:r>
              <a:rPr lang="vi-VN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endParaRPr lang="vi-VN" sz="2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 quả chăn nuôi cao.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213" y="1158012"/>
            <a:ext cx="4043548" cy="539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9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59EF77-6C1F-4324-A3F0-1BFF86F76DB2}"/>
              </a:ext>
            </a:extLst>
          </p:cNvPr>
          <p:cNvSpPr/>
          <p:nvPr/>
        </p:nvSpPr>
        <p:spPr>
          <a:xfrm>
            <a:off x="-156950" y="176426"/>
            <a:ext cx="11996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9</a:t>
            </a:r>
            <a:r>
              <a:rPr lang="vi-VN" sz="2800" b="1" smtClean="0">
                <a:solidFill>
                  <a:srgbClr val="FFFF00"/>
                </a:solidFill>
                <a:latin typeface="Arial "/>
                <a:ea typeface="Roboto"/>
              </a:rPr>
              <a:t>. 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Cách điều chỉnh lượng thức ăn rơi xuống máng cho lợn thịt?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603" y="1187355"/>
            <a:ext cx="116341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200" b="1">
                <a:solidFill>
                  <a:srgbClr val="002060"/>
                </a:solidFill>
              </a:rPr>
              <a:t>Từ 1-3 ngày đầu sau khi nhập lợn: điều chỉnh để 70% diện tích khay máng có thức </a:t>
            </a:r>
            <a:r>
              <a:rPr lang="vi-VN" sz="2200" b="1" smtClean="0">
                <a:solidFill>
                  <a:srgbClr val="002060"/>
                </a:solidFill>
              </a:rPr>
              <a:t>ăn</a:t>
            </a:r>
            <a:endParaRPr lang="vi-VN" sz="2200" b="1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200" b="1">
                <a:solidFill>
                  <a:srgbClr val="002060"/>
                </a:solidFill>
              </a:rPr>
              <a:t>Từ ngày 4 – 10: điều chỉnh để 60% diện tích khay máng có thức </a:t>
            </a:r>
            <a:r>
              <a:rPr lang="vi-VN" sz="2200" b="1" smtClean="0">
                <a:solidFill>
                  <a:srgbClr val="002060"/>
                </a:solidFill>
              </a:rPr>
              <a:t>ăn</a:t>
            </a:r>
            <a:endParaRPr lang="vi-VN" sz="2200" b="1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200" b="1">
                <a:solidFill>
                  <a:srgbClr val="002060"/>
                </a:solidFill>
              </a:rPr>
              <a:t>Từ ngày thứ 10 trở đi: điều chỉnh để 40-50% diện tích khay máng có thức ăn.</a:t>
            </a:r>
          </a:p>
        </p:txBody>
      </p:sp>
      <p:pic>
        <p:nvPicPr>
          <p:cNvPr id="12" name="Content Placeholder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7597" y="3015579"/>
            <a:ext cx="3053592" cy="3384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Content Placeholder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1017" y="3015580"/>
            <a:ext cx="2952750" cy="3309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loud Callout 13"/>
          <p:cNvSpPr/>
          <p:nvPr/>
        </p:nvSpPr>
        <p:spPr>
          <a:xfrm>
            <a:off x="4087504" y="5389116"/>
            <a:ext cx="3507473" cy="1010929"/>
          </a:xfrm>
          <a:prstGeom prst="cloudCallout">
            <a:avLst>
              <a:gd name="adj1" fmla="val 72583"/>
              <a:gd name="adj2" fmla="val -34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FFFF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31789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59EF77-6C1F-4324-A3F0-1BFF86F76DB2}"/>
              </a:ext>
            </a:extLst>
          </p:cNvPr>
          <p:cNvSpPr/>
          <p:nvPr/>
        </p:nvSpPr>
        <p:spPr>
          <a:xfrm>
            <a:off x="-233022" y="141505"/>
            <a:ext cx="1090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 smtClean="0">
                <a:solidFill>
                  <a:srgbClr val="FFFF00"/>
                </a:solidFill>
                <a:latin typeface="Arial "/>
                <a:ea typeface="Roboto"/>
              </a:rPr>
              <a:t>10. 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Làm thế nào để cung cấp đủ nước uống cho lợn thịt?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282" y="5183807"/>
            <a:ext cx="464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chỉnh đúng lưu lượng chảy của dòng nước qua vòi uống (1,0 lít/phút).</a:t>
            </a:r>
          </a:p>
        </p:txBody>
      </p:sp>
      <p:pic>
        <p:nvPicPr>
          <p:cNvPr id="9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1856" y="1186777"/>
            <a:ext cx="2881783" cy="2915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ular Callout 5"/>
          <p:cNvSpPr/>
          <p:nvPr/>
        </p:nvSpPr>
        <p:spPr>
          <a:xfrm>
            <a:off x="8253639" y="5444423"/>
            <a:ext cx="3807726" cy="634809"/>
          </a:xfrm>
          <a:prstGeom prst="wedgeRoundRectCallout">
            <a:avLst>
              <a:gd name="adj1" fmla="val -18722"/>
              <a:gd name="adj2" fmla="val -44145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i="1">
                <a:solidFill>
                  <a:srgbClr val="0000CC"/>
                </a:solidFill>
                <a:latin typeface="+mj-lt"/>
              </a:rPr>
              <a:t>Vòi uống cho lợn thịt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276836" y="1593406"/>
            <a:ext cx="3892491" cy="2725608"/>
          </a:xfrm>
          <a:prstGeom prst="cloudCallout">
            <a:avLst>
              <a:gd name="adj1" fmla="val 89566"/>
              <a:gd name="adj2" fmla="val -1774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000" i="1">
                <a:solidFill>
                  <a:srgbClr val="C00000"/>
                </a:solidFill>
              </a:rPr>
              <a:t>- Cung cấp nước thường xuyên qua các vòi uống tự động.</a:t>
            </a:r>
          </a:p>
          <a:p>
            <a:pPr lvl="0" algn="ctr"/>
            <a:r>
              <a:rPr lang="vi-VN" sz="2000" i="1">
                <a:solidFill>
                  <a:srgbClr val="C00000"/>
                </a:solidFill>
              </a:rPr>
              <a:t>- Lắp đặt vòi uống đúng kỹ thuật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73" y="4362233"/>
            <a:ext cx="3139014" cy="2354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97329" y="1203608"/>
            <a:ext cx="2915437" cy="2881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28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subTitle" idx="1"/>
          </p:nvPr>
        </p:nvSpPr>
        <p:spPr>
          <a:xfrm>
            <a:off x="386209" y="1724008"/>
            <a:ext cx="11263086" cy="2978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Clr>
                <a:srgbClr val="0000CC"/>
              </a:buClr>
              <a:buSzPts val="4400"/>
            </a:pPr>
            <a:endParaRPr lang="en-US" sz="3200" b="1" dirty="0">
              <a:solidFill>
                <a:srgbClr val="002060"/>
              </a:solidFill>
              <a:ea typeface="Roboto"/>
              <a:sym typeface="Roboto"/>
            </a:endParaRPr>
          </a:p>
          <a:p>
            <a:pPr>
              <a:buClr>
                <a:srgbClr val="0000CC"/>
              </a:buClr>
              <a:buSzPts val="4400"/>
            </a:pPr>
            <a:r>
              <a:rPr lang="en-US" sz="3200" smtClean="0">
                <a:solidFill>
                  <a:srgbClr val="002060"/>
                </a:solidFill>
                <a:ea typeface="Roboto"/>
                <a:sym typeface="Roboto"/>
              </a:rPr>
              <a:t>Phần VI</a:t>
            </a:r>
            <a:r>
              <a:rPr lang="en-US" sz="3200" b="1" smtClean="0">
                <a:solidFill>
                  <a:srgbClr val="002060"/>
                </a:solidFill>
                <a:ea typeface="Roboto"/>
                <a:sym typeface="Roboto"/>
              </a:rPr>
              <a:t>. </a:t>
            </a:r>
            <a:endParaRPr lang="en-US" sz="3200" b="1" dirty="0">
              <a:solidFill>
                <a:srgbClr val="002060"/>
              </a:solidFill>
              <a:ea typeface="Roboto"/>
              <a:sym typeface="Roboto"/>
            </a:endParaRPr>
          </a:p>
          <a:p>
            <a:pPr>
              <a:buClr>
                <a:srgbClr val="0000CC"/>
              </a:buClr>
              <a:buSzPts val="4400"/>
            </a:pPr>
            <a:r>
              <a:rPr lang="en-US" sz="3200" b="1">
                <a:solidFill>
                  <a:srgbClr val="980000"/>
                </a:solidFill>
              </a:rPr>
              <a:t>KỸ THUẬT CHĂN NUÔI LỢN THỊT</a:t>
            </a:r>
            <a:endParaRPr lang="vi-VN" sz="3200" b="1" dirty="0">
              <a:solidFill>
                <a:srgbClr val="C00000"/>
              </a:solidFill>
              <a:ea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4524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59EF77-6C1F-4324-A3F0-1BFF86F76DB2}"/>
              </a:ext>
            </a:extLst>
          </p:cNvPr>
          <p:cNvSpPr/>
          <p:nvPr/>
        </p:nvSpPr>
        <p:spPr>
          <a:xfrm>
            <a:off x="471653" y="295431"/>
            <a:ext cx="1090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 smtClean="0">
                <a:solidFill>
                  <a:srgbClr val="FFFF00"/>
                </a:solidFill>
                <a:latin typeface="Arial "/>
                <a:ea typeface="Roboto"/>
              </a:rPr>
              <a:t>11. 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Có nên trộn kháng sinh vào thức ăn cho lợn </a:t>
            </a:r>
            <a:r>
              <a:rPr lang="vi-VN" sz="2800" b="1" smtClean="0">
                <a:solidFill>
                  <a:srgbClr val="FFFF00"/>
                </a:solidFill>
                <a:latin typeface="Arial "/>
                <a:ea typeface="Roboto"/>
              </a:rPr>
              <a:t>thịt?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652" y="1212335"/>
            <a:ext cx="628398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200" b="1" i="1">
                <a:solidFill>
                  <a:srgbClr val="C00000"/>
                </a:solidFill>
              </a:rPr>
              <a:t>Không nên trộn kháng sinh vào thức ăn cho lợn thịt</a:t>
            </a:r>
            <a:r>
              <a:rPr lang="vi-VN" sz="2200" b="1"/>
              <a:t> </a:t>
            </a:r>
            <a:r>
              <a:rPr lang="vi-VN" sz="2200" b="1">
                <a:solidFill>
                  <a:srgbClr val="002060"/>
                </a:solidFill>
              </a:rPr>
              <a:t>vì: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200" b="1">
                <a:solidFill>
                  <a:srgbClr val="002060"/>
                </a:solidFill>
              </a:rPr>
              <a:t>Sẽ dẫn đến hiện tượng “</a:t>
            </a:r>
            <a:r>
              <a:rPr lang="vi-VN" sz="2200" b="1">
                <a:solidFill>
                  <a:srgbClr val="009900"/>
                </a:solidFill>
              </a:rPr>
              <a:t>nhờn thuốc</a:t>
            </a:r>
            <a:r>
              <a:rPr lang="vi-VN" sz="2200" b="1">
                <a:solidFill>
                  <a:srgbClr val="002060"/>
                </a:solidFill>
              </a:rPr>
              <a:t>” còn gọi là “</a:t>
            </a:r>
            <a:r>
              <a:rPr lang="vi-VN" sz="2200" b="1">
                <a:solidFill>
                  <a:srgbClr val="009900"/>
                </a:solidFill>
              </a:rPr>
              <a:t>kháng kháng sinh</a:t>
            </a:r>
            <a:r>
              <a:rPr lang="vi-VN" sz="2200" b="1" smtClean="0">
                <a:solidFill>
                  <a:srgbClr val="002060"/>
                </a:solidFill>
              </a:rPr>
              <a:t>”</a:t>
            </a:r>
            <a:endParaRPr lang="vi-VN" sz="2200" b="1">
              <a:solidFill>
                <a:srgbClr val="00206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200" b="1">
                <a:solidFill>
                  <a:srgbClr val="002060"/>
                </a:solidFill>
              </a:rPr>
              <a:t> Làm tăng chi phí chăn </a:t>
            </a:r>
            <a:r>
              <a:rPr lang="vi-VN" sz="2200" b="1" smtClean="0">
                <a:solidFill>
                  <a:srgbClr val="002060"/>
                </a:solidFill>
              </a:rPr>
              <a:t>nuôi</a:t>
            </a:r>
            <a:endParaRPr lang="vi-VN" sz="2200" b="1">
              <a:solidFill>
                <a:srgbClr val="00206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200" b="1">
                <a:solidFill>
                  <a:srgbClr val="002060"/>
                </a:solidFill>
              </a:rPr>
              <a:t> Việc lạm dụng kháng sinh còn gây hậu quả đến sức khỏe con người</a:t>
            </a:r>
            <a:r>
              <a:rPr lang="en-US" sz="2200" b="1">
                <a:solidFill>
                  <a:srgbClr val="002060"/>
                </a:solidFill>
              </a:rPr>
              <a:t>.</a:t>
            </a:r>
            <a:endParaRPr lang="vi-VN" sz="2200" b="1">
              <a:solidFill>
                <a:srgbClr val="002060"/>
              </a:solidFill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6937945" y="1227643"/>
            <a:ext cx="4735499" cy="327599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i="1">
                <a:solidFill>
                  <a:srgbClr val="FFFF00"/>
                </a:solidFill>
              </a:rPr>
              <a:t>Chỉ sử dụng kháng sinh trong điều trị các bệnh xảy ra trên đàn lợn</a:t>
            </a:r>
          </a:p>
        </p:txBody>
      </p:sp>
      <p:sp>
        <p:nvSpPr>
          <p:cNvPr id="11" name="Curved Up Ribbon 10"/>
          <p:cNvSpPr/>
          <p:nvPr/>
        </p:nvSpPr>
        <p:spPr>
          <a:xfrm>
            <a:off x="122830" y="4353636"/>
            <a:ext cx="8611737" cy="1733265"/>
          </a:xfrm>
          <a:prstGeom prst="ellipseRibbon2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i="1">
                <a:solidFill>
                  <a:srgbClr val="FF0000"/>
                </a:solidFill>
              </a:rPr>
              <a:t>Từ năm 2025 sẽ không được dùng bất kỳ loại kháng sinh nào trộn vào thức ăn với mục đích phòng bệnh!</a:t>
            </a:r>
          </a:p>
        </p:txBody>
      </p:sp>
    </p:spTree>
    <p:extLst>
      <p:ext uri="{BB962C8B-B14F-4D97-AF65-F5344CB8AC3E}">
        <p14:creationId xmlns:p14="http://schemas.microsoft.com/office/powerpoint/2010/main" val="41128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59EF77-6C1F-4324-A3F0-1BFF86F76DB2}"/>
              </a:ext>
            </a:extLst>
          </p:cNvPr>
          <p:cNvSpPr/>
          <p:nvPr/>
        </p:nvSpPr>
        <p:spPr>
          <a:xfrm>
            <a:off x="-811863" y="187051"/>
            <a:ext cx="1090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 smtClean="0">
                <a:solidFill>
                  <a:srgbClr val="FFFF00"/>
                </a:solidFill>
                <a:latin typeface="Arial "/>
                <a:ea typeface="Roboto"/>
              </a:rPr>
              <a:t>12. 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Vì sao lợn hay cắn nhau?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878" y="1960226"/>
            <a:ext cx="80490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 lập, duy trì địa vị trong </a:t>
            </a: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 để tự </a:t>
            </a: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 bản </a:t>
            </a: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 độ nuôi không phù </a:t>
            </a: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vi-VN" sz="2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300"/>
              </a:spcBef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trường chăn nuôi không đảm </a:t>
            </a: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endParaRPr lang="vi-VN" sz="2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đồng đều về khối lượng, sức khỏe</a:t>
            </a: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 ăn không đảm </a:t>
            </a: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về số lượng và chất lượng</a:t>
            </a:r>
            <a:endParaRPr lang="vi-VN" sz="2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uống không đảm </a:t>
            </a: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endParaRPr lang="vi-VN" sz="2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cắt đuôi</a:t>
            </a:r>
          </a:p>
          <a:p>
            <a:pPr marL="285750" lvl="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đàn có con khác biệt (</a:t>
            </a:r>
            <a:r>
              <a:rPr lang="vi-VN" sz="20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bị què, bị còi cọc, da bị trầy xước có máu, </a:t>
            </a:r>
            <a:r>
              <a:rPr lang="vi-VN" sz="20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vi-VN" sz="2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bệnh </a:t>
            </a:r>
            <a:r>
              <a:rPr lang="vi-VN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0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thối chân, ghẻ, tai xanh, viêm ruột, bệnh ngoài da</a:t>
            </a:r>
            <a:r>
              <a:rPr lang="vi-VN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58" y="1466603"/>
            <a:ext cx="3587570" cy="4783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53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59EF77-6C1F-4324-A3F0-1BFF86F76DB2}"/>
              </a:ext>
            </a:extLst>
          </p:cNvPr>
          <p:cNvSpPr/>
          <p:nvPr/>
        </p:nvSpPr>
        <p:spPr>
          <a:xfrm>
            <a:off x="748146" y="219381"/>
            <a:ext cx="9125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 smtClean="0">
                <a:solidFill>
                  <a:srgbClr val="FFFF00"/>
                </a:solidFill>
                <a:latin typeface="Arial "/>
                <a:ea typeface="Roboto"/>
              </a:rPr>
              <a:t>12. 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Cách phòng lợn cắn </a:t>
            </a:r>
            <a:r>
              <a:rPr lang="vi-VN" sz="2800" b="1" smtClean="0">
                <a:solidFill>
                  <a:srgbClr val="FFFF00"/>
                </a:solidFill>
                <a:latin typeface="Arial "/>
                <a:ea typeface="Roboto"/>
              </a:rPr>
              <a:t>nhau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18" y="1291026"/>
            <a:ext cx="708318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 đuôi lợn, để lại từ 1 - 1,5 </a:t>
            </a: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nhập đàn: phân loại theo khối lượng, đảm bảo đồng đều trong mỗi ô </a:t>
            </a: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 độ nuôi phù </a:t>
            </a: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 bảo độ thông thoáng của chuồng </a:t>
            </a: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 </a:t>
            </a: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 có chất lượng tốt; kiểm tra, điều chỉnh lượng thức ăn rơi xuống khay phù </a:t>
            </a: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 số </a:t>
            </a: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 </a:t>
            </a: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uống, vị trí lắp đặt và lưu lượng nước chảy qua </a:t>
            </a: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 </a:t>
            </a: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 hợp tuổi </a:t>
            </a: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 trí đồ chơi cho </a:t>
            </a: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</a:t>
            </a: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và tách những con hay đánh con khác hoặc những con bị </a:t>
            </a: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67" y="1242569"/>
            <a:ext cx="2966571" cy="2514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848" y="3951215"/>
            <a:ext cx="3261891" cy="2681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41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59EF77-6C1F-4324-A3F0-1BFF86F76DB2}"/>
              </a:ext>
            </a:extLst>
          </p:cNvPr>
          <p:cNvSpPr/>
          <p:nvPr/>
        </p:nvSpPr>
        <p:spPr>
          <a:xfrm>
            <a:off x="360608" y="211541"/>
            <a:ext cx="10024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 smtClean="0">
                <a:solidFill>
                  <a:srgbClr val="FFFF00"/>
                </a:solidFill>
                <a:latin typeface="Arial "/>
                <a:ea typeface="Roboto"/>
              </a:rPr>
              <a:t>12. 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Xử lý khi lợn bị thương do cắn tai, cắn đuôi nhau?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751" y="2161479"/>
            <a:ext cx="593598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200" b="1">
                <a:solidFill>
                  <a:srgbClr val="002060"/>
                </a:solidFill>
              </a:rPr>
              <a:t>Sát trùng vết thương lợn do bị cắn tai, cắn đuôi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200" b="1">
                <a:solidFill>
                  <a:srgbClr val="002060"/>
                </a:solidFill>
              </a:rPr>
              <a:t>Những con bị tổn thương nặng: tách riêng, điều trị bằng kháng sinh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200" b="1">
                <a:solidFill>
                  <a:srgbClr val="002060"/>
                </a:solidFill>
              </a:rPr>
              <a:t>Cho ăn thức ăn đảm bảo chất lượng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200" b="1">
                <a:solidFill>
                  <a:srgbClr val="002060"/>
                </a:solidFill>
              </a:rPr>
              <a:t>Phun tạo mùi vào chuồng lợn có thể giảm bớt hiện tượng cắn nhau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2156114"/>
            <a:ext cx="4815672" cy="294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59EF77-6C1F-4324-A3F0-1BFF86F76DB2}"/>
              </a:ext>
            </a:extLst>
          </p:cNvPr>
          <p:cNvSpPr/>
          <p:nvPr/>
        </p:nvSpPr>
        <p:spPr>
          <a:xfrm>
            <a:off x="471653" y="295431"/>
            <a:ext cx="1090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 smtClean="0">
                <a:solidFill>
                  <a:srgbClr val="FFFF00"/>
                </a:solidFill>
                <a:latin typeface="Arial "/>
                <a:ea typeface="Roboto"/>
              </a:rPr>
              <a:t>13. 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B</a:t>
            </a:r>
            <a:r>
              <a:rPr lang="vi-VN" sz="2800" b="1">
                <a:solidFill>
                  <a:srgbClr val="FFFF00"/>
                </a:solidFill>
              </a:rPr>
              <a:t>iểu hiện của lợn thịt khi bị stress</a:t>
            </a:r>
            <a:r>
              <a:rPr lang="vi-VN" sz="2800" b="1">
                <a:solidFill>
                  <a:srgbClr val="FFFF00"/>
                </a:solidFill>
                <a:latin typeface="Arial "/>
              </a:rPr>
              <a:t>.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 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490" y="1337481"/>
            <a:ext cx="113049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vi-VN" sz="2400" b="1">
                <a:solidFill>
                  <a:srgbClr val="0000CC"/>
                </a:solidFill>
              </a:rPr>
              <a:t>Lợn bị hội chứng stress thường có các biểu hiện triệu chứng</a:t>
            </a:r>
            <a:r>
              <a:rPr lang="vi-VN" sz="2400"/>
              <a:t>:</a:t>
            </a:r>
          </a:p>
          <a:p>
            <a:pPr lvl="1">
              <a:lnSpc>
                <a:spcPct val="150000"/>
              </a:lnSpc>
            </a:pPr>
            <a:r>
              <a:rPr lang="vi-VN" sz="2400"/>
              <a:t>+ Thần kinh không bình </a:t>
            </a:r>
            <a:r>
              <a:rPr lang="vi-VN" sz="2400" smtClean="0"/>
              <a:t>thường</a:t>
            </a:r>
            <a:endParaRPr lang="vi-VN" sz="2400"/>
          </a:p>
          <a:p>
            <a:pPr lvl="1">
              <a:lnSpc>
                <a:spcPct val="150000"/>
              </a:lnSpc>
            </a:pPr>
            <a:r>
              <a:rPr lang="vi-VN" sz="2400"/>
              <a:t>+ Cơ bị rung (đuôi rung động mạnh</a:t>
            </a:r>
            <a:r>
              <a:rPr lang="vi-VN" sz="2400" smtClean="0"/>
              <a:t>);</a:t>
            </a:r>
            <a:endParaRPr lang="vi-VN" sz="2400"/>
          </a:p>
          <a:p>
            <a:pPr lvl="1">
              <a:lnSpc>
                <a:spcPct val="150000"/>
              </a:lnSpc>
            </a:pPr>
            <a:r>
              <a:rPr lang="vi-VN" sz="2400"/>
              <a:t>+ Khó thở.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vi-VN" sz="2400" b="1">
                <a:solidFill>
                  <a:srgbClr val="0000CC"/>
                </a:solidFill>
              </a:rPr>
              <a:t>Thịt của lợn bị hội chứng stress:</a:t>
            </a:r>
          </a:p>
          <a:p>
            <a:pPr lvl="1">
              <a:lnSpc>
                <a:spcPct val="150000"/>
              </a:lnSpc>
            </a:pPr>
            <a:r>
              <a:rPr lang="vi-VN" sz="2400"/>
              <a:t>+ Màu tái </a:t>
            </a:r>
            <a:r>
              <a:rPr lang="vi-VN" sz="2400" smtClean="0"/>
              <a:t>nhợt</a:t>
            </a:r>
            <a:endParaRPr lang="vi-VN" sz="2400"/>
          </a:p>
          <a:p>
            <a:pPr lvl="1">
              <a:lnSpc>
                <a:spcPct val="150000"/>
              </a:lnSpc>
            </a:pPr>
            <a:r>
              <a:rPr lang="vi-VN" sz="2400"/>
              <a:t>+ Mềm và rỉ nước (hiện tượng PSE</a:t>
            </a:r>
            <a:r>
              <a:rPr lang="vi-VN" sz="2400" smtClean="0"/>
              <a:t>) </a:t>
            </a:r>
            <a:endParaRPr lang="vi-VN" sz="2400"/>
          </a:p>
          <a:p>
            <a:pPr lvl="1">
              <a:lnSpc>
                <a:spcPct val="150000"/>
              </a:lnSpc>
            </a:pPr>
            <a:r>
              <a:rPr lang="vi-VN" sz="2400"/>
              <a:t>+ Khó bán do mất tính hấp dẫn với người </a:t>
            </a:r>
            <a:r>
              <a:rPr lang="vi-VN" sz="2400" smtClean="0"/>
              <a:t>mua</a:t>
            </a:r>
            <a:endParaRPr lang="vi-VN" sz="2400"/>
          </a:p>
          <a:p>
            <a:pPr lvl="1">
              <a:lnSpc>
                <a:spcPct val="150000"/>
              </a:lnSpc>
            </a:pPr>
            <a:r>
              <a:rPr lang="vi-VN" sz="2400"/>
              <a:t>+ Ảnh hưởng đến thu nhập của người chăn </a:t>
            </a:r>
            <a:r>
              <a:rPr lang="vi-VN" sz="2400" smtClean="0"/>
              <a:t>nuôi.</a:t>
            </a:r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5253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59EF77-6C1F-4324-A3F0-1BFF86F76DB2}"/>
              </a:ext>
            </a:extLst>
          </p:cNvPr>
          <p:cNvSpPr/>
          <p:nvPr/>
        </p:nvSpPr>
        <p:spPr>
          <a:xfrm>
            <a:off x="384312" y="194763"/>
            <a:ext cx="94386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 smtClean="0">
                <a:solidFill>
                  <a:srgbClr val="FFFF00"/>
                </a:solidFill>
                <a:latin typeface="Arial "/>
                <a:ea typeface="Roboto"/>
              </a:rPr>
              <a:t>13. Nguyên nhân và cách phòng trừ </a:t>
            </a:r>
            <a:r>
              <a:rPr lang="vi-VN" sz="2800" b="1" smtClean="0">
                <a:solidFill>
                  <a:srgbClr val="FFFF00"/>
                </a:solidFill>
              </a:rPr>
              <a:t>stress</a:t>
            </a:r>
            <a:r>
              <a:rPr lang="vi-VN" sz="2800" b="1" smtClean="0">
                <a:solidFill>
                  <a:srgbClr val="FFFF00"/>
                </a:solidFill>
                <a:latin typeface="Arial "/>
                <a:ea typeface="Roboto"/>
              </a:rPr>
              <a:t> cho lợn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367995"/>
              </p:ext>
            </p:extLst>
          </p:nvPr>
        </p:nvGraphicFramePr>
        <p:xfrm>
          <a:off x="322403" y="1194093"/>
          <a:ext cx="11201792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08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008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vi-VN" sz="20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nhân</a:t>
                      </a:r>
                      <a:endParaRPr lang="vi-V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vi-VN" sz="20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phòng trừ</a:t>
                      </a:r>
                      <a:endParaRPr lang="vi-VN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vi-VN" sz="20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di truyền:</a:t>
                      </a:r>
                      <a:r>
                        <a:rPr lang="vi-VN" sz="2000" b="1" baseline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0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Lợn mang gen đột biến (gen Hal)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1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Không sử dụng con của những lợn đực và lợn nái mang gen Hal</a:t>
                      </a:r>
                      <a:endParaRPr lang="vi-VN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vi-VN" sz="20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Yếu</a:t>
                      </a:r>
                      <a:r>
                        <a:rPr lang="vi-VN" sz="2000" b="1" baseline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tố ngoại cảnh</a:t>
                      </a:r>
                      <a:endParaRPr lang="en-US" sz="2000" b="1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000" b="1" baseline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vi-VN" sz="20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Tiểu khí hậu chuồng nuôi không</a:t>
                      </a:r>
                      <a:r>
                        <a:rPr lang="vi-VN" sz="2000" b="1" baseline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phù </a:t>
                      </a:r>
                      <a:r>
                        <a:rPr lang="vi-VN" sz="2000" b="1" baseline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endParaRPr lang="vi-VN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1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Duy trì các thông số tiểu khí hậu chuồng nuôi phù hợp với từng giai đoạn phát triển của lợn</a:t>
                      </a:r>
                      <a:endParaRPr lang="vi-VN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189" marR="0" lvl="1" indent="0" algn="l" defTabSz="91437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Mật độ nuôi </a:t>
                      </a:r>
                      <a:r>
                        <a:rPr lang="vi-VN" sz="2000" b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endParaRPr lang="vi-VN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Đảm</a:t>
                      </a:r>
                      <a:r>
                        <a:rPr lang="vi-VN" sz="2000" b="1" baseline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bảo mật độ nuôi phù hợp</a:t>
                      </a:r>
                      <a:endParaRPr lang="vi-VN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</a:pPr>
                      <a:r>
                        <a:rPr lang="vi-VN" sz="20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Điều kiện vận chuyển lợn đến nơi giết mổ không</a:t>
                      </a:r>
                      <a:r>
                        <a:rPr lang="vi-VN" sz="2000" b="1" baseline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phù </a:t>
                      </a:r>
                      <a:r>
                        <a:rPr lang="vi-VN" sz="2000" b="1" baseline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endParaRPr lang="vi-VN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1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Hạn chế nhốt chật lợn trong xe vận chuyển</a:t>
                      </a:r>
                    </a:p>
                    <a:p>
                      <a:r>
                        <a:rPr lang="vi-VN" sz="2000" b="1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vi-VN" sz="2000" b="1" kern="1200" baseline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vận chuyển vào thời gian nóng trong ngày</a:t>
                      </a:r>
                      <a:endParaRPr lang="vi-VN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189" marR="0" lvl="1" indent="0" algn="l" defTabSz="91437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Cho ăn no trước khi giết </a:t>
                      </a:r>
                      <a:r>
                        <a:rPr lang="vi-VN" sz="2000" b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mổ</a:t>
                      </a:r>
                      <a:endParaRPr lang="vi-VN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 lợn</a:t>
                      </a:r>
                      <a:r>
                        <a:rPr lang="vi-VN" sz="2000" b="1" baseline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nhịn ăn 12-18 giờ trước khi giết mổ</a:t>
                      </a:r>
                      <a:endParaRPr lang="vi-VN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189" marR="0" lvl="1" indent="0" algn="l" defTabSz="91437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Lợn</a:t>
                      </a:r>
                      <a:r>
                        <a:rPr lang="vi-VN" sz="2000" b="1" baseline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bị khát nước</a:t>
                      </a:r>
                      <a:endParaRPr lang="vi-VN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1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Cung cấp đủ nước uống cho lợn trong thời gian chờ giết mổ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59EF77-6C1F-4324-A3F0-1BFF86F76DB2}"/>
              </a:ext>
            </a:extLst>
          </p:cNvPr>
          <p:cNvSpPr/>
          <p:nvPr/>
        </p:nvSpPr>
        <p:spPr>
          <a:xfrm>
            <a:off x="-635694" y="176665"/>
            <a:ext cx="1090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 smtClean="0">
                <a:solidFill>
                  <a:srgbClr val="FFFF00"/>
                </a:solidFill>
                <a:latin typeface="Arial "/>
                <a:ea typeface="Roboto"/>
              </a:rPr>
              <a:t>14. </a:t>
            </a:r>
            <a:r>
              <a:rPr lang="vi-VN" sz="2800" b="1">
                <a:solidFill>
                  <a:srgbClr val="FFFF00"/>
                </a:solidFill>
              </a:rPr>
              <a:t>Phòng ngừa dư lượng dược phẩm trong thịt lợn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9930" y="1858773"/>
            <a:ext cx="67521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cho các dược phẩm bị cấm sử dụng vào thức ăn để nuôi lợn </a:t>
            </a: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cho lợn ăn thức ăn có chứa kháng sinh và các chất cấm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</a:t>
            </a: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đúng quy định về thời gian ngừng sử dụng thuốc kháng sinh để điều trị bệnh cho lợn trước khi xuất bán</a:t>
            </a: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395268" y="2511570"/>
            <a:ext cx="3864662" cy="2375188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solidFill>
                  <a:srgbClr val="C00000"/>
                </a:solidFill>
                <a:hlinkClick r:id="rId3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Thông tư </a:t>
            </a:r>
            <a:r>
              <a:rPr lang="vi-VN" b="1">
                <a:solidFill>
                  <a:srgbClr val="C00000"/>
                </a:solidFill>
              </a:rPr>
              <a:t>12/2020/TT-BNNPTNT</a:t>
            </a:r>
          </a:p>
        </p:txBody>
      </p:sp>
    </p:spTree>
    <p:extLst>
      <p:ext uri="{BB962C8B-B14F-4D97-AF65-F5344CB8AC3E}">
        <p14:creationId xmlns:p14="http://schemas.microsoft.com/office/powerpoint/2010/main" val="3426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59EF77-6C1F-4324-A3F0-1BFF86F76DB2}"/>
              </a:ext>
            </a:extLst>
          </p:cNvPr>
          <p:cNvSpPr/>
          <p:nvPr/>
        </p:nvSpPr>
        <p:spPr>
          <a:xfrm>
            <a:off x="185529" y="148020"/>
            <a:ext cx="9693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 smtClean="0">
                <a:solidFill>
                  <a:srgbClr val="FFFF00"/>
                </a:solidFill>
                <a:latin typeface="Arial "/>
                <a:ea typeface="Roboto"/>
              </a:rPr>
              <a:t>15. 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Lưu ý khi xuất bán lợn </a:t>
            </a:r>
            <a:r>
              <a:rPr lang="vi-VN" sz="2800" b="1" smtClean="0">
                <a:solidFill>
                  <a:srgbClr val="FFFF00"/>
                </a:solidFill>
                <a:latin typeface="Arial "/>
                <a:ea typeface="Roboto"/>
              </a:rPr>
              <a:t>thịt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083" y="1394751"/>
            <a:ext cx="64963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Xuất bán cả lô hoặc cả </a:t>
            </a:r>
            <a:r>
              <a:rPr lang="vi-VN" sz="2000" b="1" smtClean="0">
                <a:solidFill>
                  <a:srgbClr val="002060"/>
                </a:solidFill>
              </a:rPr>
              <a:t>chuồng</a:t>
            </a:r>
            <a:endParaRPr lang="vi-VN" sz="2000" b="1">
              <a:solidFill>
                <a:srgbClr val="002060"/>
              </a:solidFill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 smtClean="0">
                <a:solidFill>
                  <a:srgbClr val="002060"/>
                </a:solidFill>
              </a:rPr>
              <a:t>Lùa </a:t>
            </a:r>
            <a:r>
              <a:rPr lang="vi-VN" sz="2000" b="1">
                <a:solidFill>
                  <a:srgbClr val="002060"/>
                </a:solidFill>
              </a:rPr>
              <a:t>lợn theo đường dẫn ra cổng xuất bán, không cho xe vận chuyển lợn vào </a:t>
            </a:r>
            <a:r>
              <a:rPr lang="vi-VN" sz="2000" b="1" smtClean="0">
                <a:solidFill>
                  <a:srgbClr val="002060"/>
                </a:solidFill>
              </a:rPr>
              <a:t>trại</a:t>
            </a:r>
            <a:endParaRPr lang="vi-VN" sz="2000" b="1">
              <a:solidFill>
                <a:srgbClr val="002060"/>
              </a:solidFill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Sử dụng xe trung chuyển từ trang trại ra xe vận chuyển: sau khi giao rửa xe sạch sẽ, để khô, phun thuốc khử trùng, </a:t>
            </a:r>
            <a:r>
              <a:rPr lang="vi-VN" sz="2000" b="1" smtClean="0">
                <a:solidFill>
                  <a:srgbClr val="002060"/>
                </a:solidFill>
              </a:rPr>
              <a:t>sau 15 </a:t>
            </a:r>
            <a:r>
              <a:rPr lang="vi-VN" sz="2000" b="1">
                <a:solidFill>
                  <a:srgbClr val="002060"/>
                </a:solidFill>
              </a:rPr>
              <a:t>phút quay lại </a:t>
            </a:r>
            <a:r>
              <a:rPr lang="vi-VN" sz="2000" b="1" smtClean="0">
                <a:solidFill>
                  <a:srgbClr val="002060"/>
                </a:solidFill>
              </a:rPr>
              <a:t>trại</a:t>
            </a:r>
            <a:endParaRPr lang="vi-VN" sz="2000" b="1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Nên có nhà xuất bán ngoài khuôn viên trại: lùa lợn ra nhà xuất bán, để lợn ổn định; cho xe khách hàng vào nhận; sau khi xuất vệ sinh sạch, phun khử </a:t>
            </a:r>
            <a:r>
              <a:rPr lang="vi-VN" sz="2000" b="1" smtClean="0">
                <a:solidFill>
                  <a:srgbClr val="002060"/>
                </a:solidFill>
              </a:rPr>
              <a:t>trùng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Xe vận chuyển được rửa sạch sẽ, để khô, phun khử trùng toàn bộ xe (cách trang trại &gt; 500 m</a:t>
            </a:r>
            <a:r>
              <a:rPr lang="vi-VN" sz="2000" b="1" smtClean="0">
                <a:solidFill>
                  <a:srgbClr val="002060"/>
                </a:solidFill>
              </a:rPr>
              <a:t>)</a:t>
            </a:r>
            <a:endParaRPr lang="vi-VN" sz="2000" b="1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315" y="1364777"/>
            <a:ext cx="2689225" cy="4222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244" y="1337481"/>
            <a:ext cx="2464435" cy="4250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322652" y="5720580"/>
            <a:ext cx="4681183" cy="625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rgbClr val="FFFF00"/>
                </a:solidFill>
              </a:rPr>
              <a:t>Cầu xuất lợn</a:t>
            </a:r>
          </a:p>
        </p:txBody>
      </p:sp>
    </p:spTree>
    <p:extLst>
      <p:ext uri="{BB962C8B-B14F-4D97-AF65-F5344CB8AC3E}">
        <p14:creationId xmlns:p14="http://schemas.microsoft.com/office/powerpoint/2010/main" val="3426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958640"/>
              </p:ext>
            </p:extLst>
          </p:nvPr>
        </p:nvGraphicFramePr>
        <p:xfrm>
          <a:off x="259308" y="1051133"/>
          <a:ext cx="9412726" cy="5672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6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883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67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85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42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061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21613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STT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Hạng mục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ĐVT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Số lượng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Đơn giá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Thành tiền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47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1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Thu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847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1.1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Bán lợn thịt 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kg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847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1.2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Bán phân lợn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kg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847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Tổng thu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847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2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Chi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847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2.1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Chi trực tiếp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847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Lợn giống 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con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847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Thức ăn 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kg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847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Vắc xin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liều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847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Thuốc thú y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con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1613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Công chăm sóc,</a:t>
                      </a:r>
                      <a:r>
                        <a:rPr lang="vi-VN" sz="1600" baseline="0">
                          <a:effectLst/>
                          <a:latin typeface="+mn-lt"/>
                        </a:rPr>
                        <a:t> </a:t>
                      </a:r>
                      <a:r>
                        <a:rPr lang="vi-VN" sz="1600">
                          <a:effectLst/>
                          <a:latin typeface="+mn-lt"/>
                        </a:rPr>
                        <a:t>nuôi dưỡng 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công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1613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Dụng cụ, điện nước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đồng/lứa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847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Tổng chi trực tiếp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847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2.2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Chi phí gián tiếp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847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Quản lý phí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3847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Khấu hao chuồng </a:t>
                      </a:r>
                      <a:r>
                        <a:rPr lang="vi-VN" sz="1600" smtClean="0">
                          <a:effectLst/>
                          <a:latin typeface="+mn-lt"/>
                        </a:rPr>
                        <a:t>trại, máy</a:t>
                      </a:r>
                      <a:r>
                        <a:rPr lang="vi-VN" sz="1600" baseline="0" smtClean="0">
                          <a:effectLst/>
                          <a:latin typeface="+mn-lt"/>
                        </a:rPr>
                        <a:t> móc, thiết bị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đồng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21613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Chi phí tiền vay lãi ngân hàng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vi-VN" sz="16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3847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Tổng chi phí gián tiếp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3847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3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Tổng chi phí (2.1 + 2.2)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vi-VN" sz="16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vi-VN" sz="16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vi-VN" sz="16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321613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4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Hiệu quả chăn nuôi (1-2)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vi-VN" sz="16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vi-VN" sz="16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vi-VN" sz="16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n-lt"/>
                        </a:rPr>
                        <a:t> </a:t>
                      </a:r>
                      <a:endParaRPr lang="vi-VN" sz="16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6244" marR="46244" marT="0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2" name="Cloud 11"/>
          <p:cNvSpPr/>
          <p:nvPr/>
        </p:nvSpPr>
        <p:spPr>
          <a:xfrm>
            <a:off x="10212952" y="2511188"/>
            <a:ext cx="1715576" cy="200929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solidFill>
                  <a:srgbClr val="C00000"/>
                </a:solidFill>
                <a:hlinkClick r:id="rId3" action="ppaction://hlinkfile"/>
              </a:rPr>
              <a:t>Ví dụ</a:t>
            </a:r>
            <a:endParaRPr lang="vi-VN" b="1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843C3E2-E645-4520-8F1C-45D63C7E74C6}"/>
              </a:ext>
            </a:extLst>
          </p:cNvPr>
          <p:cNvSpPr/>
          <p:nvPr/>
        </p:nvSpPr>
        <p:spPr>
          <a:xfrm>
            <a:off x="115910" y="214062"/>
            <a:ext cx="89565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vi-VN" sz="2400" b="1" smtClean="0">
                <a:solidFill>
                  <a:srgbClr val="FFFF00"/>
                </a:solidFill>
                <a:latin typeface="Arial "/>
                <a:ea typeface="Roboto"/>
              </a:rPr>
              <a:t>16. </a:t>
            </a:r>
            <a:r>
              <a:rPr lang="vi-VN" sz="2400" b="1">
                <a:solidFill>
                  <a:srgbClr val="FFFF00"/>
                </a:solidFill>
                <a:latin typeface="Arial "/>
                <a:ea typeface="Roboto"/>
              </a:rPr>
              <a:t>Phương pháp tính hiệu quả kinh tế chăn nuôi lợn </a:t>
            </a:r>
            <a:r>
              <a:rPr lang="vi-VN" sz="2400" b="1" smtClean="0">
                <a:solidFill>
                  <a:srgbClr val="FFFF00"/>
                </a:solidFill>
                <a:latin typeface="Arial "/>
                <a:ea typeface="Roboto"/>
              </a:rPr>
              <a:t>thịt</a:t>
            </a:r>
            <a:endParaRPr lang="vi-VN" sz="2400" b="1">
              <a:solidFill>
                <a:srgbClr val="FFFF00"/>
              </a:solidFill>
              <a:latin typeface="Arial 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483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247DF2C4-F687-3145-9052-028892FBE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31384"/>
            <a:ext cx="12192000" cy="657645"/>
          </a:xfrm>
        </p:spPr>
        <p:txBody>
          <a:bodyPr/>
          <a:lstStyle/>
          <a:p>
            <a:pPr algn="ctr"/>
            <a:r>
              <a:rPr lang="en-US" altLang="en-US" sz="4400" b="1" dirty="0" err="1"/>
              <a:t>Chúc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các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bác</a:t>
            </a:r>
            <a:r>
              <a:rPr lang="en-US" altLang="en-US" sz="4400" b="1" dirty="0"/>
              <a:t> nuôi </a:t>
            </a:r>
            <a:r>
              <a:rPr lang="en-US" altLang="en-US" sz="4400" b="1" dirty="0" err="1"/>
              <a:t>lợn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thành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công</a:t>
            </a:r>
            <a:endParaRPr lang="x-none" sz="4400" dirty="0"/>
          </a:p>
        </p:txBody>
      </p:sp>
      <p:pic>
        <p:nvPicPr>
          <p:cNvPr id="3" name="Picture 2" descr="United States Agency for International Development (USAID) | International  Institute for Sustainable Development">
            <a:extLst>
              <a:ext uri="{FF2B5EF4-FFF2-40B4-BE49-F238E27FC236}">
                <a16:creationId xmlns="" xmlns:a16="http://schemas.microsoft.com/office/drawing/2014/main" id="{36581289-639C-4608-A85F-B3DD62212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467" y="-69228"/>
            <a:ext cx="124781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21394D3-0971-406A-ACF9-5AC24252C0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06" y="122936"/>
            <a:ext cx="1621871" cy="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endParaRPr lang="vi-VN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325791"/>
              </p:ext>
            </p:extLst>
          </p:nvPr>
        </p:nvGraphicFramePr>
        <p:xfrm>
          <a:off x="0" y="0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59EF77-6C1F-4324-A3F0-1BFF86F76DB2}"/>
              </a:ext>
            </a:extLst>
          </p:cNvPr>
          <p:cNvSpPr/>
          <p:nvPr/>
        </p:nvSpPr>
        <p:spPr>
          <a:xfrm>
            <a:off x="-280991" y="192933"/>
            <a:ext cx="11772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 smtClean="0">
                <a:solidFill>
                  <a:srgbClr val="FFFF00"/>
                </a:solidFill>
                <a:latin typeface="Arial "/>
                <a:ea typeface="Roboto"/>
              </a:rPr>
              <a:t>Những 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yếu tố ảnh hưởng đến năng suất chăn nuôi lợn thịt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7029909"/>
              </p:ext>
            </p:extLst>
          </p:nvPr>
        </p:nvGraphicFramePr>
        <p:xfrm>
          <a:off x="559557" y="1146412"/>
          <a:ext cx="10931857" cy="4991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34" y="2453074"/>
            <a:ext cx="2938323" cy="293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 txBox="1"/>
          <p:nvPr/>
        </p:nvSpPr>
        <p:spPr>
          <a:xfrm>
            <a:off x="454048" y="2008925"/>
            <a:ext cx="6489387" cy="3824083"/>
          </a:xfrm>
          <a:prstGeom prst="rect">
            <a:avLst/>
          </a:prstGeom>
          <a:solidFill>
            <a:schemeClr val="l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200" b="1">
                <a:solidFill>
                  <a:srgbClr val="002060"/>
                </a:solidFill>
              </a:rPr>
              <a:t>Lợn khỏe mạnh, tỷ lệ nuôi sống </a:t>
            </a:r>
            <a:r>
              <a:rPr lang="vi-VN" sz="2200" b="1" smtClean="0">
                <a:solidFill>
                  <a:srgbClr val="002060"/>
                </a:solidFill>
              </a:rPr>
              <a:t>cao</a:t>
            </a:r>
            <a:endParaRPr lang="vi-VN" sz="2200" b="1">
              <a:solidFill>
                <a:srgbClr val="002060"/>
              </a:solidFill>
            </a:endParaRPr>
          </a:p>
          <a:p>
            <a:pPr marL="457200" lvl="0" indent="-45720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200" b="1">
                <a:solidFill>
                  <a:srgbClr val="002060"/>
                </a:solidFill>
              </a:rPr>
              <a:t>Lớn nhanh, thời gian nuôi </a:t>
            </a:r>
            <a:r>
              <a:rPr lang="vi-VN" sz="2200" b="1" smtClean="0">
                <a:solidFill>
                  <a:srgbClr val="002060"/>
                </a:solidFill>
              </a:rPr>
              <a:t>ngắn</a:t>
            </a:r>
            <a:endParaRPr lang="vi-VN" sz="2200" b="1">
              <a:solidFill>
                <a:srgbClr val="002060"/>
              </a:solidFill>
            </a:endParaRPr>
          </a:p>
          <a:p>
            <a:pPr marL="457200" lvl="0" indent="-45720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200" b="1">
                <a:solidFill>
                  <a:srgbClr val="002060"/>
                </a:solidFill>
              </a:rPr>
              <a:t>Tiêu tốn thức ăn/kg tăng khối lượng </a:t>
            </a:r>
            <a:r>
              <a:rPr lang="vi-VN" sz="2200" b="1" smtClean="0">
                <a:solidFill>
                  <a:srgbClr val="002060"/>
                </a:solidFill>
              </a:rPr>
              <a:t>thấp</a:t>
            </a:r>
            <a:endParaRPr lang="vi-VN" sz="2200" b="1">
              <a:solidFill>
                <a:srgbClr val="002060"/>
              </a:solidFill>
            </a:endParaRPr>
          </a:p>
          <a:p>
            <a:pPr marL="457200" lvl="0" indent="-45720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200" b="1">
                <a:solidFill>
                  <a:srgbClr val="002060"/>
                </a:solidFill>
              </a:rPr>
              <a:t>Năng suất và chất lượng thịt cao, đảm bảo an toàn thực </a:t>
            </a:r>
            <a:r>
              <a:rPr lang="vi-VN" sz="2200" b="1" smtClean="0">
                <a:solidFill>
                  <a:srgbClr val="002060"/>
                </a:solidFill>
              </a:rPr>
              <a:t>phẩm</a:t>
            </a:r>
            <a:endParaRPr lang="vi-VN" sz="2200" b="1">
              <a:solidFill>
                <a:srgbClr val="002060"/>
              </a:solidFill>
            </a:endParaRPr>
          </a:p>
          <a:p>
            <a:pPr marL="457200" indent="-45720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200" b="1">
                <a:solidFill>
                  <a:srgbClr val="002060"/>
                </a:solidFill>
              </a:rPr>
              <a:t>Giá thành chăn nuôi thấp, tạo sản phẩm cạnh </a:t>
            </a:r>
            <a:r>
              <a:rPr lang="vi-VN" sz="2200" b="1" smtClean="0">
                <a:solidFill>
                  <a:srgbClr val="002060"/>
                </a:solidFill>
              </a:rPr>
              <a:t>tranh.</a:t>
            </a:r>
            <a:endParaRPr sz="2200" b="1" dirty="0"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659EF77-6C1F-4324-A3F0-1BFF86F76DB2}"/>
              </a:ext>
            </a:extLst>
          </p:cNvPr>
          <p:cNvSpPr/>
          <p:nvPr/>
        </p:nvSpPr>
        <p:spPr>
          <a:xfrm>
            <a:off x="-1752904" y="205150"/>
            <a:ext cx="1090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1. MỤC TIÊU CHĂN NUÔI LỢN THỊT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53" y="1359017"/>
            <a:ext cx="3856292" cy="4951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ập nhật với hơn 106 hình động câu hỏi hay nhất - thtantai2.edu.vn">
            <a:extLst>
              <a:ext uri="{FF2B5EF4-FFF2-40B4-BE49-F238E27FC236}">
                <a16:creationId xmlns="" xmlns:a16="http://schemas.microsoft.com/office/drawing/2014/main" id="{CF0A07CC-9648-4399-B720-B4E22A2FF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1" y="1916883"/>
            <a:ext cx="3275452" cy="344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DC8E7DE6-EB13-4482-8AD4-8801A0112D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3760669"/>
              </p:ext>
            </p:extLst>
          </p:nvPr>
        </p:nvGraphicFramePr>
        <p:xfrm>
          <a:off x="2379489" y="2157174"/>
          <a:ext cx="8769480" cy="3195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4455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59EF77-6C1F-4324-A3F0-1BFF86F76DB2}"/>
              </a:ext>
            </a:extLst>
          </p:cNvPr>
          <p:cNvSpPr/>
          <p:nvPr/>
        </p:nvSpPr>
        <p:spPr>
          <a:xfrm>
            <a:off x="114794" y="295431"/>
            <a:ext cx="11813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Thức ăn ảnh hưởng như thế nào đến năng suất chăn nuôi lợn thịt?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579" y="1303825"/>
            <a:ext cx="7449607" cy="382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 smtClean="0">
                <a:solidFill>
                  <a:srgbClr val="002060"/>
                </a:solidFill>
              </a:rPr>
              <a:t>Sinh </a:t>
            </a:r>
            <a:r>
              <a:rPr lang="vi-VN" sz="2000" b="1">
                <a:solidFill>
                  <a:srgbClr val="002060"/>
                </a:solidFill>
              </a:rPr>
              <a:t>trưởng: thức ăn chất lượng tốt, lợn sinh trưởng nhanh, thời gian nuôi ngắn và ngược </a:t>
            </a:r>
            <a:r>
              <a:rPr lang="vi-VN" sz="2000" b="1" smtClean="0">
                <a:solidFill>
                  <a:srgbClr val="002060"/>
                </a:solidFill>
              </a:rPr>
              <a:t>lại</a:t>
            </a:r>
            <a:endParaRPr lang="vi-VN" sz="2000" b="1">
              <a:solidFill>
                <a:srgbClr val="002060"/>
              </a:solidFill>
            </a:endParaRPr>
          </a:p>
          <a:p>
            <a:pPr marL="342900" indent="-3429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K</a:t>
            </a:r>
            <a:r>
              <a:rPr lang="vi-VN" sz="2000" b="1" smtClean="0">
                <a:solidFill>
                  <a:srgbClr val="002060"/>
                </a:solidFill>
              </a:rPr>
              <a:t>hả </a:t>
            </a:r>
            <a:r>
              <a:rPr lang="vi-VN" sz="2000" b="1">
                <a:solidFill>
                  <a:srgbClr val="002060"/>
                </a:solidFill>
              </a:rPr>
              <a:t>năng thu nhận và tiêu tốn thức ăn/kg tăng khối lượng </a:t>
            </a:r>
            <a:r>
              <a:rPr lang="vi-VN" sz="2000" b="1" smtClean="0">
                <a:solidFill>
                  <a:srgbClr val="002060"/>
                </a:solidFill>
              </a:rPr>
              <a:t>lợn</a:t>
            </a:r>
            <a:endParaRPr lang="vi-VN" sz="2000" b="1">
              <a:solidFill>
                <a:srgbClr val="002060"/>
              </a:solidFill>
            </a:endParaRPr>
          </a:p>
          <a:p>
            <a:pPr marL="342900" indent="-3429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 smtClean="0">
                <a:solidFill>
                  <a:srgbClr val="002060"/>
                </a:solidFill>
              </a:rPr>
              <a:t>Sức </a:t>
            </a:r>
            <a:r>
              <a:rPr lang="vi-VN" sz="2000" b="1">
                <a:solidFill>
                  <a:srgbClr val="002060"/>
                </a:solidFill>
              </a:rPr>
              <a:t>khoẻ của đàn </a:t>
            </a:r>
            <a:r>
              <a:rPr lang="vi-VN" sz="2000" b="1" smtClean="0">
                <a:solidFill>
                  <a:srgbClr val="002060"/>
                </a:solidFill>
              </a:rPr>
              <a:t>lợn</a:t>
            </a:r>
            <a:endParaRPr lang="vi-VN" sz="2000" b="1">
              <a:solidFill>
                <a:srgbClr val="002060"/>
              </a:solidFill>
            </a:endParaRPr>
          </a:p>
          <a:p>
            <a:pPr marL="342900" lvl="0" indent="-3429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 smtClean="0">
                <a:solidFill>
                  <a:srgbClr val="002060"/>
                </a:solidFill>
              </a:rPr>
              <a:t>Hiệu </a:t>
            </a:r>
            <a:r>
              <a:rPr lang="vi-VN" sz="2000" b="1">
                <a:solidFill>
                  <a:srgbClr val="002060"/>
                </a:solidFill>
              </a:rPr>
              <a:t>quả chăn nuôi lợn thịt (thức ăn chiếm 60 - 70% giá thành chăn nuôi lợn thịt</a:t>
            </a:r>
            <a:r>
              <a:rPr lang="vi-VN" sz="2000" b="1" smtClean="0">
                <a:solidFill>
                  <a:srgbClr val="002060"/>
                </a:solidFill>
              </a:rPr>
              <a:t>)</a:t>
            </a:r>
            <a:endParaRPr lang="vi-VN" sz="2000" b="1">
              <a:solidFill>
                <a:srgbClr val="002060"/>
              </a:solidFill>
            </a:endParaRPr>
          </a:p>
          <a:p>
            <a:pPr marL="342900" lvl="0" indent="-3429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 smtClean="0">
                <a:solidFill>
                  <a:srgbClr val="002060"/>
                </a:solidFill>
              </a:rPr>
              <a:t>Chất </a:t>
            </a:r>
            <a:r>
              <a:rPr lang="vi-VN" sz="2000" b="1">
                <a:solidFill>
                  <a:srgbClr val="002060"/>
                </a:solidFill>
              </a:rPr>
              <a:t>lượng thịt: </a:t>
            </a:r>
            <a:r>
              <a:rPr lang="vi-VN" sz="2000" b="1" smtClean="0">
                <a:solidFill>
                  <a:srgbClr val="002060"/>
                </a:solidFill>
              </a:rPr>
              <a:t>thức </a:t>
            </a:r>
            <a:r>
              <a:rPr lang="vi-VN" sz="2000" b="1">
                <a:solidFill>
                  <a:srgbClr val="002060"/>
                </a:solidFill>
              </a:rPr>
              <a:t>ăn cân đối protein, axit amin... tỷ lệ nạc và chất lượng thịt lợn sẽ cao </a:t>
            </a:r>
            <a:r>
              <a:rPr lang="vi-VN" sz="2000" b="1" smtClean="0">
                <a:solidFill>
                  <a:srgbClr val="002060"/>
                </a:solidFill>
              </a:rPr>
              <a:t>hơn.</a:t>
            </a:r>
            <a:endParaRPr lang="vi-VN" sz="2000" b="1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903" y="1331741"/>
            <a:ext cx="2052147" cy="28990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53" y="4457700"/>
            <a:ext cx="3766257" cy="21091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297427" y="5210077"/>
            <a:ext cx="7642746" cy="12419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>
                <a:solidFill>
                  <a:srgbClr val="FF0000"/>
                </a:solidFill>
              </a:rPr>
              <a:t>Thức ăn </a:t>
            </a:r>
            <a:r>
              <a:rPr lang="vi-VN" sz="2400" smtClean="0">
                <a:solidFill>
                  <a:srgbClr val="FF0000"/>
                </a:solidFill>
              </a:rPr>
              <a:t>không được có </a:t>
            </a:r>
            <a:r>
              <a:rPr lang="vi-VN" sz="2400">
                <a:solidFill>
                  <a:srgbClr val="FF0000"/>
                </a:solidFill>
              </a:rPr>
              <a:t>kháng </a:t>
            </a:r>
            <a:r>
              <a:rPr lang="vi-VN" sz="2400" smtClean="0">
                <a:solidFill>
                  <a:srgbClr val="FF0000"/>
                </a:solidFill>
              </a:rPr>
              <a:t>sinh và </a:t>
            </a:r>
            <a:r>
              <a:rPr lang="vi-VN" sz="2400">
                <a:solidFill>
                  <a:srgbClr val="FF0000"/>
                </a:solidFill>
              </a:rPr>
              <a:t>các chất kích thích sinh </a:t>
            </a:r>
            <a:r>
              <a:rPr lang="vi-VN" sz="2400" smtClean="0">
                <a:solidFill>
                  <a:srgbClr val="FF0000"/>
                </a:solidFill>
              </a:rPr>
              <a:t>trưởng</a:t>
            </a:r>
            <a:endParaRPr lang="vi-VN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59EF77-6C1F-4324-A3F0-1BFF86F76DB2}"/>
              </a:ext>
            </a:extLst>
          </p:cNvPr>
          <p:cNvSpPr/>
          <p:nvPr/>
        </p:nvSpPr>
        <p:spPr>
          <a:xfrm>
            <a:off x="-338212" y="214337"/>
            <a:ext cx="11813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Nước uống có ảnh hưởng đến năng suất chăn nuôi lợn thịt?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337" y="1203994"/>
            <a:ext cx="499145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Nước uống đóng vai trò rất quan trọng (chiếm từ 50-80% khối lượng cơ thể, tùy thuộc theo tuổi).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>
                <a:solidFill>
                  <a:srgbClr val="C00000"/>
                </a:solidFill>
              </a:rPr>
              <a:t>Thiếu nước: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2000" b="1">
                <a:solidFill>
                  <a:srgbClr val="002060"/>
                </a:solidFill>
              </a:rPr>
              <a:t>	- Lợn </a:t>
            </a:r>
            <a:r>
              <a:rPr lang="vi-VN" sz="2000" b="1" smtClean="0">
                <a:solidFill>
                  <a:srgbClr val="002060"/>
                </a:solidFill>
              </a:rPr>
              <a:t>giảm </a:t>
            </a:r>
            <a:r>
              <a:rPr lang="vi-VN" sz="2000" b="1">
                <a:solidFill>
                  <a:srgbClr val="002060"/>
                </a:solidFill>
              </a:rPr>
              <a:t>ăn dẫn đến giảm sinh trưởng.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2000" b="1">
                <a:solidFill>
                  <a:srgbClr val="002060"/>
                </a:solidFill>
              </a:rPr>
              <a:t>	- Lợn </a:t>
            </a:r>
            <a:r>
              <a:rPr lang="vi-VN" sz="2000" b="1" smtClean="0">
                <a:solidFill>
                  <a:srgbClr val="002060"/>
                </a:solidFill>
              </a:rPr>
              <a:t>bị </a:t>
            </a:r>
            <a:r>
              <a:rPr lang="vi-VN" sz="2000" b="1">
                <a:solidFill>
                  <a:srgbClr val="002060"/>
                </a:solidFill>
              </a:rPr>
              <a:t>stress, tấn công lẫn nhau, cắn tai, cắn đuôi,…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2000" b="1">
                <a:solidFill>
                  <a:srgbClr val="002060"/>
                </a:solidFill>
              </a:rPr>
              <a:t>	- Lợn </a:t>
            </a:r>
            <a:r>
              <a:rPr lang="vi-VN" sz="2000" b="1" smtClean="0">
                <a:solidFill>
                  <a:srgbClr val="002060"/>
                </a:solidFill>
              </a:rPr>
              <a:t>uống </a:t>
            </a:r>
            <a:r>
              <a:rPr lang="vi-VN" sz="2000" b="1">
                <a:solidFill>
                  <a:srgbClr val="002060"/>
                </a:solidFill>
              </a:rPr>
              <a:t>nước bẩn trong chuồng, dễ mắc bệnh.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>
                <a:solidFill>
                  <a:srgbClr val="C00000"/>
                </a:solidFill>
              </a:rPr>
              <a:t>Nước quá lạnh, quá nóng: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solidFill>
                  <a:srgbClr val="002060"/>
                </a:solidFill>
              </a:rPr>
              <a:t>        </a:t>
            </a:r>
            <a:r>
              <a:rPr lang="vi-VN" sz="2000" b="1">
                <a:solidFill>
                  <a:srgbClr val="002060"/>
                </a:solidFill>
              </a:rPr>
              <a:t>- Lợn uống ít dẫn đến thiếu nước</a:t>
            </a:r>
            <a:r>
              <a:rPr lang="en-US" sz="2000" b="1">
                <a:solidFill>
                  <a:srgbClr val="002060"/>
                </a:solidFill>
              </a:rPr>
              <a:t>.</a:t>
            </a:r>
            <a:endParaRPr lang="vi-VN" sz="2000" b="1">
              <a:solidFill>
                <a:srgbClr val="002060"/>
              </a:solidFill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solidFill>
                  <a:srgbClr val="002060"/>
                </a:solidFill>
              </a:rPr>
              <a:t>        </a:t>
            </a:r>
            <a:r>
              <a:rPr lang="vi-VN" sz="2000" b="1">
                <a:solidFill>
                  <a:srgbClr val="002060"/>
                </a:solidFill>
              </a:rPr>
              <a:t>- Lợn uống nước lạnh dễ tiêu chảy</a:t>
            </a:r>
            <a:r>
              <a:rPr lang="en-US" sz="2000" b="1">
                <a:solidFill>
                  <a:srgbClr val="002060"/>
                </a:solidFill>
              </a:rPr>
              <a:t>.</a:t>
            </a:r>
            <a:endParaRPr lang="vi-VN" sz="2000" b="1">
              <a:solidFill>
                <a:srgbClr val="002060"/>
              </a:solidFill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5662569" y="5596129"/>
            <a:ext cx="6010875" cy="87291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solidFill>
                  <a:srgbClr val="FFFF00"/>
                </a:solidFill>
              </a:rPr>
              <a:t>P</a:t>
            </a:r>
            <a:r>
              <a:rPr lang="vi-VN" b="1" smtClean="0">
                <a:solidFill>
                  <a:srgbClr val="FFFF00"/>
                </a:solidFill>
              </a:rPr>
              <a:t>hải </a:t>
            </a:r>
            <a:r>
              <a:rPr lang="vi-VN" b="1">
                <a:solidFill>
                  <a:srgbClr val="FFFF00"/>
                </a:solidFill>
              </a:rPr>
              <a:t>cung cấp đủ nước uống đảm bảo tiêu chuẩn cho lợn...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58" y="1207148"/>
            <a:ext cx="3331421" cy="4441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050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59EF77-6C1F-4324-A3F0-1BFF86F76DB2}"/>
              </a:ext>
            </a:extLst>
          </p:cNvPr>
          <p:cNvSpPr/>
          <p:nvPr/>
        </p:nvSpPr>
        <p:spPr>
          <a:xfrm>
            <a:off x="-1386836" y="206185"/>
            <a:ext cx="11813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Ảnh hưởng của môi trường chăn nuôi?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986" y="3570426"/>
            <a:ext cx="638667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>
                <a:solidFill>
                  <a:srgbClr val="C00000"/>
                </a:solidFill>
              </a:rPr>
              <a:t>M</a:t>
            </a:r>
            <a:r>
              <a:rPr lang="vi-VN" sz="2000" b="1" smtClean="0">
                <a:solidFill>
                  <a:srgbClr val="C00000"/>
                </a:solidFill>
              </a:rPr>
              <a:t>ôi </a:t>
            </a:r>
            <a:r>
              <a:rPr lang="vi-VN" sz="2000" b="1">
                <a:solidFill>
                  <a:srgbClr val="C00000"/>
                </a:solidFill>
              </a:rPr>
              <a:t>trường chăn nuôi không đảm bảo</a:t>
            </a:r>
            <a:r>
              <a:rPr lang="vi-VN" sz="2000"/>
              <a:t>:</a:t>
            </a:r>
          </a:p>
          <a:p>
            <a:pPr marL="342900" lvl="0" indent="-342900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 smtClean="0">
                <a:solidFill>
                  <a:srgbClr val="002060"/>
                </a:solidFill>
              </a:rPr>
              <a:t>Nhiệt </a:t>
            </a:r>
            <a:r>
              <a:rPr lang="vi-VN" sz="2000" b="1">
                <a:solidFill>
                  <a:srgbClr val="002060"/>
                </a:solidFill>
              </a:rPr>
              <a:t>độ chuồng nuôi quá cao hoặc </a:t>
            </a:r>
            <a:r>
              <a:rPr lang="vi-VN" sz="2000" b="1" smtClean="0">
                <a:solidFill>
                  <a:srgbClr val="002060"/>
                </a:solidFill>
              </a:rPr>
              <a:t>thấp</a:t>
            </a:r>
            <a:endParaRPr lang="vi-VN" sz="2000" b="1">
              <a:solidFill>
                <a:srgbClr val="002060"/>
              </a:solidFill>
            </a:endParaRPr>
          </a:p>
          <a:p>
            <a:pPr marL="342900" lvl="0" indent="-342900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Chuồng nuôi không thông thoáng, nồng độ khí thải cao </a:t>
            </a:r>
          </a:p>
          <a:p>
            <a:pPr marL="342900" lvl="0" indent="-342900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Chuồng nuôi có nồng độ bụi </a:t>
            </a:r>
            <a:r>
              <a:rPr lang="vi-VN" sz="2000" b="1" smtClean="0">
                <a:solidFill>
                  <a:srgbClr val="002060"/>
                </a:solidFill>
              </a:rPr>
              <a:t>cao</a:t>
            </a:r>
            <a:endParaRPr lang="vi-VN" sz="2000" b="1">
              <a:solidFill>
                <a:srgbClr val="002060"/>
              </a:solidFill>
            </a:endParaRPr>
          </a:p>
          <a:p>
            <a:pPr marL="342900" indent="-342900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Chuồng nuôi có tiếng ồn </a:t>
            </a:r>
            <a:r>
              <a:rPr lang="vi-VN" sz="2000" b="1" smtClean="0">
                <a:solidFill>
                  <a:srgbClr val="002060"/>
                </a:solidFill>
              </a:rPr>
              <a:t>lớn</a:t>
            </a:r>
            <a:endParaRPr lang="vi-VN" sz="2000" b="1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63" y="1233442"/>
            <a:ext cx="4410637" cy="2680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loud Callout 6"/>
          <p:cNvSpPr/>
          <p:nvPr/>
        </p:nvSpPr>
        <p:spPr>
          <a:xfrm>
            <a:off x="6999005" y="4194660"/>
            <a:ext cx="4558695" cy="2393473"/>
          </a:xfrm>
          <a:prstGeom prst="cloudCallout">
            <a:avLst>
              <a:gd name="adj1" fmla="val -2154"/>
              <a:gd name="adj2" fmla="val -9365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i="1">
                <a:solidFill>
                  <a:srgbClr val="002060"/>
                </a:solidFill>
              </a:rPr>
              <a:t>Môi trường chăn nuôi tối ưu (nhiệt độ 20-24</a:t>
            </a:r>
            <a:r>
              <a:rPr lang="vi-VN" sz="2000" b="1" i="1" baseline="30000">
                <a:solidFill>
                  <a:srgbClr val="002060"/>
                </a:solidFill>
              </a:rPr>
              <a:t>0</a:t>
            </a:r>
            <a:r>
              <a:rPr lang="vi-VN" sz="2000" b="1" i="1">
                <a:solidFill>
                  <a:srgbClr val="002060"/>
                </a:solidFill>
              </a:rPr>
              <a:t>C), độ ẩm không khí &lt;65%, chuồng thoáng mát…) </a:t>
            </a:r>
            <a:r>
              <a:rPr lang="vi-VN" sz="2000" b="1" i="1">
                <a:solidFill>
                  <a:srgbClr val="FF0000"/>
                </a:solidFill>
              </a:rPr>
              <a:t>lợn sẽ lớn nhanh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336987" y="1233442"/>
            <a:ext cx="6386674" cy="1496506"/>
          </a:xfrm>
          <a:prstGeom prst="wedgeEllipseCallout">
            <a:avLst>
              <a:gd name="adj1" fmla="val -6700"/>
              <a:gd name="adj2" fmla="val 11116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000" b="1">
                <a:solidFill>
                  <a:srgbClr val="C00000"/>
                </a:solidFill>
              </a:rPr>
              <a:t>Lợn giảm ăn, chậm lớn, dễ mắc bệnh, thời gian nuôi dài, tiêu tốn thức ăn cao, hiệu quả chăn nuôi </a:t>
            </a:r>
            <a:r>
              <a:rPr lang="vi-VN" sz="2000" b="1" smtClean="0">
                <a:solidFill>
                  <a:srgbClr val="C00000"/>
                </a:solidFill>
              </a:rPr>
              <a:t>thấp, khi:</a:t>
            </a:r>
            <a:endParaRPr lang="vi-VN" sz="2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59EF77-6C1F-4324-A3F0-1BFF86F76DB2}"/>
              </a:ext>
            </a:extLst>
          </p:cNvPr>
          <p:cNvSpPr/>
          <p:nvPr/>
        </p:nvSpPr>
        <p:spPr>
          <a:xfrm>
            <a:off x="-1361669" y="185240"/>
            <a:ext cx="11813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Mật độ nuôi ảnh hưởng như thế nào?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319" y="1021161"/>
            <a:ext cx="11609361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vi-VN" sz="2000" b="1">
                <a:solidFill>
                  <a:srgbClr val="C00000"/>
                </a:solidFill>
              </a:rPr>
              <a:t>Mật độ nuôi lợn thịt cao</a:t>
            </a:r>
            <a:r>
              <a:rPr lang="vi-VN" sz="2000"/>
              <a:t>: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Ảnh hưởng đến sinh trưởng: </a:t>
            </a:r>
            <a:endParaRPr lang="en-US" sz="2000" b="1">
              <a:solidFill>
                <a:srgbClr val="002060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sz="2000" b="1">
                <a:solidFill>
                  <a:srgbClr val="002060"/>
                </a:solidFill>
              </a:rPr>
              <a:t>   - </a:t>
            </a:r>
            <a:r>
              <a:rPr lang="vi-VN" sz="2000" b="1">
                <a:solidFill>
                  <a:srgbClr val="002060"/>
                </a:solidFill>
              </a:rPr>
              <a:t>D</a:t>
            </a:r>
            <a:r>
              <a:rPr lang="vi-VN" sz="2000" b="1" smtClean="0">
                <a:solidFill>
                  <a:srgbClr val="002060"/>
                </a:solidFill>
              </a:rPr>
              <a:t>iện </a:t>
            </a:r>
            <a:r>
              <a:rPr lang="vi-VN" sz="2000" b="1">
                <a:solidFill>
                  <a:srgbClr val="002060"/>
                </a:solidFill>
              </a:rPr>
              <a:t>tích nuôi/con thấp </a:t>
            </a:r>
            <a:r>
              <a:rPr lang="vi-VN" sz="2000" b="1" smtClean="0">
                <a:solidFill>
                  <a:srgbClr val="002060"/>
                </a:solidFill>
                <a:sym typeface="Wingdings" pitchFamily="2" charset="2"/>
              </a:rPr>
              <a:t></a:t>
            </a:r>
            <a:r>
              <a:rPr lang="vi-VN" sz="2000" b="1" smtClean="0">
                <a:solidFill>
                  <a:srgbClr val="002060"/>
                </a:solidFill>
              </a:rPr>
              <a:t> </a:t>
            </a:r>
            <a:r>
              <a:rPr lang="vi-VN" sz="2000" b="1">
                <a:solidFill>
                  <a:srgbClr val="002060"/>
                </a:solidFill>
              </a:rPr>
              <a:t>lợn lớn chậm, dễ mắc bệnh, khi mắc</a:t>
            </a:r>
            <a:r>
              <a:rPr lang="en-US" sz="2000" b="1">
                <a:solidFill>
                  <a:srgbClr val="002060"/>
                </a:solidFill>
              </a:rPr>
              <a:t> </a:t>
            </a:r>
            <a:r>
              <a:rPr lang="en-US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vi-VN" sz="2000" b="1">
                <a:solidFill>
                  <a:srgbClr val="002060"/>
                </a:solidFill>
              </a:rPr>
              <a:t> tốc độ lây lan nhanh; </a:t>
            </a:r>
            <a:r>
              <a:rPr lang="en-US" sz="2000" b="1">
                <a:solidFill>
                  <a:srgbClr val="002060"/>
                </a:solidFill>
              </a:rPr>
              <a:t>  </a:t>
            </a:r>
          </a:p>
          <a:p>
            <a:pPr lvl="0">
              <a:spcBef>
                <a:spcPts val="600"/>
              </a:spcBef>
            </a:pPr>
            <a:r>
              <a:rPr lang="en-US" sz="2000" b="1">
                <a:solidFill>
                  <a:srgbClr val="002060"/>
                </a:solidFill>
              </a:rPr>
              <a:t>   </a:t>
            </a:r>
            <a:r>
              <a:rPr lang="vi-VN" sz="2000" b="1">
                <a:solidFill>
                  <a:srgbClr val="002060"/>
                </a:solidFill>
              </a:rPr>
              <a:t>- </a:t>
            </a:r>
            <a:r>
              <a:rPr lang="en-US" sz="2000" b="1" smtClean="0">
                <a:solidFill>
                  <a:srgbClr val="002060"/>
                </a:solidFill>
              </a:rPr>
              <a:t>N</a:t>
            </a:r>
            <a:r>
              <a:rPr lang="vi-VN" sz="2000" b="1" smtClean="0">
                <a:solidFill>
                  <a:srgbClr val="002060"/>
                </a:solidFill>
              </a:rPr>
              <a:t>uôi </a:t>
            </a:r>
            <a:r>
              <a:rPr lang="vi-VN" sz="2000" b="1">
                <a:solidFill>
                  <a:srgbClr val="002060"/>
                </a:solidFill>
              </a:rPr>
              <a:t>quá nhiều con/ô </a:t>
            </a:r>
            <a:r>
              <a:rPr lang="vi-VN" sz="2000" b="1" smtClean="0">
                <a:solidFill>
                  <a:srgbClr val="002060"/>
                </a:solidFill>
                <a:sym typeface="Wingdings" pitchFamily="2" charset="2"/>
              </a:rPr>
              <a:t></a:t>
            </a:r>
            <a:r>
              <a:rPr lang="vi-VN" sz="2000" b="1" smtClean="0">
                <a:solidFill>
                  <a:srgbClr val="002060"/>
                </a:solidFill>
              </a:rPr>
              <a:t> </a:t>
            </a:r>
            <a:r>
              <a:rPr lang="vi-VN" sz="2000" b="1">
                <a:solidFill>
                  <a:srgbClr val="002060"/>
                </a:solidFill>
              </a:rPr>
              <a:t>dẫn đến sinh trưởng không đồng đều (giành thức ăn, nước uống…)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T</a:t>
            </a:r>
            <a:r>
              <a:rPr lang="vi-VN" sz="2000" b="1" smtClean="0">
                <a:solidFill>
                  <a:srgbClr val="002060"/>
                </a:solidFill>
              </a:rPr>
              <a:t>ăng </a:t>
            </a:r>
            <a:r>
              <a:rPr lang="vi-VN" sz="2000" b="1">
                <a:solidFill>
                  <a:srgbClr val="002060"/>
                </a:solidFill>
              </a:rPr>
              <a:t>tiêu tốn thức ăn/kg tăng khối lượng;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G</a:t>
            </a:r>
            <a:r>
              <a:rPr lang="vi-VN" sz="2000" b="1" smtClean="0">
                <a:solidFill>
                  <a:srgbClr val="002060"/>
                </a:solidFill>
              </a:rPr>
              <a:t>iảm </a:t>
            </a:r>
            <a:r>
              <a:rPr lang="vi-VN" sz="2000" b="1">
                <a:solidFill>
                  <a:srgbClr val="002060"/>
                </a:solidFill>
              </a:rPr>
              <a:t>tỷ lệ nuôi sống, tăng mức độ cắn nhau trong đàn…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G</a:t>
            </a:r>
            <a:r>
              <a:rPr lang="vi-VN" sz="2000" b="1" smtClean="0">
                <a:solidFill>
                  <a:srgbClr val="002060"/>
                </a:solidFill>
              </a:rPr>
              <a:t>iảm </a:t>
            </a:r>
            <a:r>
              <a:rPr lang="vi-VN" sz="2000" b="1">
                <a:solidFill>
                  <a:srgbClr val="002060"/>
                </a:solidFill>
              </a:rPr>
              <a:t>hiệu quả chăn nuôi lợn thịt.</a:t>
            </a:r>
          </a:p>
          <a:p>
            <a:pPr>
              <a:spcBef>
                <a:spcPts val="600"/>
              </a:spcBef>
            </a:pPr>
            <a:r>
              <a:rPr lang="vi-VN" sz="2000" b="1">
                <a:solidFill>
                  <a:srgbClr val="C00000"/>
                </a:solidFill>
              </a:rPr>
              <a:t>Mật độ nuôi thấp</a:t>
            </a:r>
            <a:r>
              <a:rPr lang="vi-VN" sz="2000" b="1">
                <a:solidFill>
                  <a:srgbClr val="002060"/>
                </a:solidFill>
              </a:rPr>
              <a:t>: làm tăng chi phí chuồng trại.</a:t>
            </a:r>
          </a:p>
        </p:txBody>
      </p:sp>
      <p:sp>
        <p:nvSpPr>
          <p:cNvPr id="10" name="8-Point Star 9"/>
          <p:cNvSpPr/>
          <p:nvPr/>
        </p:nvSpPr>
        <p:spPr>
          <a:xfrm>
            <a:off x="2048882" y="4729869"/>
            <a:ext cx="5270913" cy="2033544"/>
          </a:xfrm>
          <a:prstGeom prst="star8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solidFill>
                  <a:srgbClr val="009900"/>
                </a:solidFill>
              </a:rPr>
              <a:t>Đảm bảo mật độ nuôi phù hợp: 20-25 con/ô.</a:t>
            </a:r>
          </a:p>
          <a:p>
            <a:pPr algn="ctr"/>
            <a:r>
              <a:rPr lang="vi-VN" b="1">
                <a:solidFill>
                  <a:srgbClr val="009900"/>
                </a:solidFill>
              </a:rPr>
              <a:t>1,0 – 1,2 m</a:t>
            </a:r>
            <a:r>
              <a:rPr lang="vi-VN" b="1" baseline="30000">
                <a:solidFill>
                  <a:srgbClr val="009900"/>
                </a:solidFill>
              </a:rPr>
              <a:t>2</a:t>
            </a:r>
            <a:r>
              <a:rPr lang="vi-VN" b="1">
                <a:solidFill>
                  <a:srgbClr val="009900"/>
                </a:solidFill>
              </a:rPr>
              <a:t>/ con (chuồng sàn)</a:t>
            </a:r>
          </a:p>
          <a:p>
            <a:pPr algn="ctr"/>
            <a:r>
              <a:rPr lang="vi-VN" b="1">
                <a:solidFill>
                  <a:srgbClr val="009900"/>
                </a:solidFill>
              </a:rPr>
              <a:t>1,2 – 1,4 m</a:t>
            </a:r>
            <a:r>
              <a:rPr lang="vi-VN" b="1" baseline="30000">
                <a:solidFill>
                  <a:srgbClr val="009900"/>
                </a:solidFill>
              </a:rPr>
              <a:t>2</a:t>
            </a:r>
            <a:r>
              <a:rPr lang="vi-VN" b="1">
                <a:solidFill>
                  <a:srgbClr val="009900"/>
                </a:solidFill>
              </a:rPr>
              <a:t>/con (chuồng nền)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95" y="4001548"/>
            <a:ext cx="4286942" cy="2634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29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- Option 2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1_COVER - Option 2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CAB0C303-AD70-AA45-B95F-BD78E5B9B257}" vid="{5F113010-637E-E748-8631-09046E636BC9}"/>
    </a:ext>
  </a:extLst>
</a:theme>
</file>

<file path=ppt/theme/theme3.xml><?xml version="1.0" encoding="utf-8"?>
<a:theme xmlns:a="http://schemas.openxmlformats.org/drawingml/2006/main" name="Internal sc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8" id="{A354D7FF-9A32-B042-8EB4-57E9B9C6FC5E}" vid="{5E03F0D8-5B9D-3840-8B70-9D878107D341}"/>
    </a:ext>
  </a:extLst>
</a:theme>
</file>

<file path=ppt/theme/theme4.xml><?xml version="1.0" encoding="utf-8"?>
<a:theme xmlns:a="http://schemas.openxmlformats.org/drawingml/2006/main" name="2_COVER - Optio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CAB0C303-AD70-AA45-B95F-BD78E5B9B257}" vid="{5F113010-637E-E748-8631-09046E636BC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3149</TotalTime>
  <Words>2328</Words>
  <Application>Microsoft Office PowerPoint</Application>
  <PresentationFormat>Custom</PresentationFormat>
  <Paragraphs>352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COVER - Option 2</vt:lpstr>
      <vt:lpstr>1_COVER - Option 2</vt:lpstr>
      <vt:lpstr>Internal screen</vt:lpstr>
      <vt:lpstr>2_COVER - Option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bác nuôi lợn thành công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HUẤN  VỀ THỰC HÀNH TỐT VÀ AN TOÀN SINH HỌC TRONG CHĂN NUÔI LỢN SINH SẢN QUY MÔ VỪA VÀ NHỎ</dc:title>
  <dc:creator>Nam Ngo</dc:creator>
  <cp:lastModifiedBy>tran trung</cp:lastModifiedBy>
  <cp:revision>197</cp:revision>
  <dcterms:created xsi:type="dcterms:W3CDTF">2021-09-04T10:22:35Z</dcterms:created>
  <dcterms:modified xsi:type="dcterms:W3CDTF">2023-11-13T04:15:26Z</dcterms:modified>
</cp:coreProperties>
</file>